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8.xml" ContentType="application/vnd.openxmlformats-officedocument.presentationml.comments+xml"/>
  <Override PartName="/ppt/comments/comment9.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8"/>
  </p:notesMasterIdLst>
  <p:sldIdLst>
    <p:sldId id="256" r:id="rId2"/>
    <p:sldId id="316" r:id="rId3"/>
    <p:sldId id="258" r:id="rId4"/>
    <p:sldId id="309" r:id="rId5"/>
    <p:sldId id="257" r:id="rId6"/>
    <p:sldId id="259" r:id="rId7"/>
    <p:sldId id="315" r:id="rId8"/>
    <p:sldId id="260" r:id="rId9"/>
    <p:sldId id="261" r:id="rId10"/>
    <p:sldId id="262" r:id="rId11"/>
    <p:sldId id="263" r:id="rId12"/>
    <p:sldId id="264" r:id="rId13"/>
    <p:sldId id="266" r:id="rId14"/>
    <p:sldId id="267" r:id="rId15"/>
    <p:sldId id="271" r:id="rId16"/>
    <p:sldId id="272" r:id="rId17"/>
    <p:sldId id="294" r:id="rId18"/>
    <p:sldId id="273" r:id="rId19"/>
    <p:sldId id="275" r:id="rId20"/>
    <p:sldId id="276" r:id="rId21"/>
    <p:sldId id="279" r:id="rId22"/>
    <p:sldId id="280" r:id="rId23"/>
    <p:sldId id="277" r:id="rId24"/>
    <p:sldId id="278" r:id="rId25"/>
    <p:sldId id="281" r:id="rId26"/>
    <p:sldId id="282" r:id="rId27"/>
    <p:sldId id="283" r:id="rId28"/>
    <p:sldId id="284" r:id="rId29"/>
    <p:sldId id="288" r:id="rId30"/>
    <p:sldId id="289" r:id="rId31"/>
    <p:sldId id="290" r:id="rId32"/>
    <p:sldId id="285" r:id="rId33"/>
    <p:sldId id="314" r:id="rId34"/>
    <p:sldId id="298" r:id="rId35"/>
    <p:sldId id="317" r:id="rId36"/>
    <p:sldId id="318" r:id="rId37"/>
    <p:sldId id="319" r:id="rId38"/>
    <p:sldId id="320" r:id="rId39"/>
    <p:sldId id="321" r:id="rId40"/>
    <p:sldId id="297" r:id="rId41"/>
    <p:sldId id="322" r:id="rId42"/>
    <p:sldId id="323" r:id="rId43"/>
    <p:sldId id="324" r:id="rId44"/>
    <p:sldId id="325" r:id="rId45"/>
    <p:sldId id="286" r:id="rId46"/>
    <p:sldId id="299" r:id="rId47"/>
    <p:sldId id="310" r:id="rId48"/>
    <p:sldId id="300" r:id="rId49"/>
    <p:sldId id="296" r:id="rId50"/>
    <p:sldId id="313" r:id="rId51"/>
    <p:sldId id="291" r:id="rId52"/>
    <p:sldId id="292" r:id="rId53"/>
    <p:sldId id="295" r:id="rId54"/>
    <p:sldId id="303" r:id="rId55"/>
    <p:sldId id="307" r:id="rId56"/>
    <p:sldId id="308"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Dunlap" initials="" lastIdx="14" clrIdx="0"/>
  <p:cmAuthor id="1" name="Dan Bastone" initials="DB" lastIdx="1" clrIdx="1">
    <p:extLst/>
  </p:cmAuthor>
  <p:cmAuthor id="2" name="Dan Bastone" initials="DB [2]" lastIdx="1" clrIdx="2">
    <p:extLst/>
  </p:cmAuthor>
  <p:cmAuthor id="3" name="Dan Bastone" initials="DB [3]" lastIdx="1" clrIdx="3">
    <p:extLst/>
  </p:cmAuthor>
  <p:cmAuthor id="4" name="Dan Bastone" initials="DB [4]" lastIdx="1" clrIdx="4">
    <p:extLst/>
  </p:cmAuthor>
  <p:cmAuthor id="5" name="Dan Bastone" initials="DB [5]"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66"/>
    <p:restoredTop sz="50000" autoAdjust="0"/>
  </p:normalViewPr>
  <p:slideViewPr>
    <p:cSldViewPr>
      <p:cViewPr varScale="1">
        <p:scale>
          <a:sx n="97" d="100"/>
          <a:sy n="97" d="100"/>
        </p:scale>
        <p:origin x="-85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commentAuthors" Target="commentAuthors.xml"/><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p="http://schemas.openxmlformats.org/presentationml/2006/main">
  <p:cm authorId="5" dt="2017-06-15T13:50:25.861" idx="1">
    <p:pos x="10" y="10"/>
    <p:text>General comments - you should have an overview slide somewhere that lists the tools and what mods you made to them.  Some of the slides aren't really clear on what the tool did originally vs what you added.   </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06-15T13:08:57.291" idx="1">
    <p:pos x="10" y="10"/>
    <p:text>based on our conversation.. add 'stack pivots are dangerous in kernel space' and 'protections like SMAP/PAN make stack pivots difficult or impossibe'</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0" dt="2017-05-11T13:47:04.533" idx="1">
    <p:pos x="2146" y="3115"/>
    <p:text>This looks like a great place to expound on alternative Dispatch gadgets, as we will go through this in the second phase of this. </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7-05-11T16:29:00.049" idx="3">
    <p:pos x="4066" y="2296"/>
    <p:text>Got this directly by reading the source code, need to double check this. </p:text>
  </p:cm>
  <p:cm authorId="0" dt="2017-05-15T14:41:56.206" idx="5">
    <p:pos x="4865" y="173"/>
    <p:text>We might want to just add another one. This is a little sparse anyway. </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7-05-15T14:33:07.316" idx="4">
    <p:pos x="5225" y="951"/>
    <p:text>Double-tripple-check this is true </p:text>
  </p:cm>
</p:cmLst>
</file>

<file path=ppt/comments/comment6.xml><?xml version="1.0" encoding="utf-8"?>
<p:cmLst xmlns:a="http://schemas.openxmlformats.org/drawingml/2006/main" xmlns:r="http://schemas.openxmlformats.org/officeDocument/2006/relationships" xmlns:p="http://schemas.openxmlformats.org/presentationml/2006/main">
  <p:cm authorId="2" dt="2017-06-15T13:19:16.418" idx="1">
    <p:pos x="10" y="10"/>
    <p:text>this slide kinda mixes together ropper's existing functionality + your mods, its not clear which is which</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0" dt="2017-06-12T13:08:00.885" idx="7">
    <p:pos x="641" y="951"/>
    <p:text>Add in the stuff we learned with z3 here </p:text>
  </p:cm>
  <p:cm authorId="0" dt="2017-06-15T12:36:58.980" idx="11">
    <p:pos x="613" y="951"/>
    <p:text>Do the demo here. </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17-06-12T13:08:37.334" idx="9">
    <p:pos x="951" y="1110"/>
    <p:text>I have a very beta version of this working... </p:text>
  </p:cm>
</p:cmLst>
</file>

<file path=ppt/comments/comment9.xml><?xml version="1.0" encoding="utf-8"?>
<p:cmLst xmlns:a="http://schemas.openxmlformats.org/drawingml/2006/main" xmlns:r="http://schemas.openxmlformats.org/officeDocument/2006/relationships" xmlns:p="http://schemas.openxmlformats.org/presentationml/2006/main">
  <p:cm authorId="0" dt="2017-06-15T12:38:55.254" idx="13">
    <p:pos x="5275" y="951"/>
    <p:text>Flesh out Arm stuff here.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6C53E8-FF3C-CB48-9310-A1560D6EEBE0}" type="doc">
      <dgm:prSet loTypeId="urn:microsoft.com/office/officeart/2005/8/layout/process1" loCatId="" qsTypeId="urn:microsoft.com/office/officeart/2005/8/quickstyle/simple4" qsCatId="simple" csTypeId="urn:microsoft.com/office/officeart/2005/8/colors/accent1_2" csCatId="accent1" phldr="1"/>
      <dgm:spPr/>
    </dgm:pt>
    <dgm:pt modelId="{9D0E5DDB-DD70-F241-AD93-B9D9BE53FB08}">
      <dgm:prSet phldrT="[Text]"/>
      <dgm:spPr/>
      <dgm:t>
        <a:bodyPr/>
        <a:lstStyle/>
        <a:p>
          <a:r>
            <a:rPr lang="en-US" dirty="0" smtClean="0"/>
            <a:t>User Controllable register </a:t>
          </a:r>
          <a:endParaRPr lang="en-US" dirty="0"/>
        </a:p>
      </dgm:t>
    </dgm:pt>
    <dgm:pt modelId="{E0A95575-9D4F-664D-B71C-7F008E9D98AF}" type="parTrans" cxnId="{DC788D74-04A5-294A-BE86-11944FBAE1A1}">
      <dgm:prSet/>
      <dgm:spPr/>
      <dgm:t>
        <a:bodyPr/>
        <a:lstStyle/>
        <a:p>
          <a:endParaRPr lang="en-US"/>
        </a:p>
      </dgm:t>
    </dgm:pt>
    <dgm:pt modelId="{221F0307-8312-AA4A-AA1F-EE1D49612295}" type="sibTrans" cxnId="{DC788D74-04A5-294A-BE86-11944FBAE1A1}">
      <dgm:prSet/>
      <dgm:spPr/>
      <dgm:t>
        <a:bodyPr/>
        <a:lstStyle/>
        <a:p>
          <a:endParaRPr lang="en-US"/>
        </a:p>
      </dgm:t>
    </dgm:pt>
    <dgm:pt modelId="{262FF35D-CB73-5E4E-852A-00772F49CE41}">
      <dgm:prSet phldrT="[Text]"/>
      <dgm:spPr/>
      <dgm:t>
        <a:bodyPr/>
        <a:lstStyle/>
        <a:p>
          <a:r>
            <a:rPr lang="en-US" dirty="0" smtClean="0"/>
            <a:t>Mutate Value (E.G add EAX,0x1)</a:t>
          </a:r>
          <a:endParaRPr lang="en-US" dirty="0"/>
        </a:p>
      </dgm:t>
    </dgm:pt>
    <dgm:pt modelId="{7B691EF1-26FA-5E4E-B7C9-CF57219E44B3}" type="parTrans" cxnId="{783E9EBD-3BA5-894A-9D27-0D17D375ADB7}">
      <dgm:prSet/>
      <dgm:spPr/>
      <dgm:t>
        <a:bodyPr/>
        <a:lstStyle/>
        <a:p>
          <a:endParaRPr lang="en-US"/>
        </a:p>
      </dgm:t>
    </dgm:pt>
    <dgm:pt modelId="{42826902-7F99-4148-AD5B-F43F2C97BC3A}" type="sibTrans" cxnId="{783E9EBD-3BA5-894A-9D27-0D17D375ADB7}">
      <dgm:prSet/>
      <dgm:spPr/>
      <dgm:t>
        <a:bodyPr/>
        <a:lstStyle/>
        <a:p>
          <a:endParaRPr lang="en-US"/>
        </a:p>
      </dgm:t>
    </dgm:pt>
    <dgm:pt modelId="{9DF5FF1F-ED8D-F34E-BB48-13AE1B6DD48E}">
      <dgm:prSet phldrT="[Text]"/>
      <dgm:spPr/>
      <dgm:t>
        <a:bodyPr/>
        <a:lstStyle/>
        <a:p>
          <a:r>
            <a:rPr lang="en-US" dirty="0" smtClean="0"/>
            <a:t>Jump to register</a:t>
          </a:r>
          <a:endParaRPr lang="en-US" dirty="0"/>
        </a:p>
      </dgm:t>
    </dgm:pt>
    <dgm:pt modelId="{19B100E1-B8E7-C04B-93E7-4FE8CD04560C}" type="parTrans" cxnId="{06A4F063-8413-214A-A12F-4B5034EAFA3E}">
      <dgm:prSet/>
      <dgm:spPr/>
      <dgm:t>
        <a:bodyPr/>
        <a:lstStyle/>
        <a:p>
          <a:endParaRPr lang="en-US"/>
        </a:p>
      </dgm:t>
    </dgm:pt>
    <dgm:pt modelId="{46D1CC90-402B-804B-B6C5-E2706CFD7E22}" type="sibTrans" cxnId="{06A4F063-8413-214A-A12F-4B5034EAFA3E}">
      <dgm:prSet/>
      <dgm:spPr/>
      <dgm:t>
        <a:bodyPr/>
        <a:lstStyle/>
        <a:p>
          <a:endParaRPr lang="en-US"/>
        </a:p>
      </dgm:t>
    </dgm:pt>
    <dgm:pt modelId="{8A11AFC1-1CF2-5C46-81AC-F53B76C758E8}" type="pres">
      <dgm:prSet presAssocID="{A66C53E8-FF3C-CB48-9310-A1560D6EEBE0}" presName="Name0" presStyleCnt="0">
        <dgm:presLayoutVars>
          <dgm:dir/>
          <dgm:resizeHandles val="exact"/>
        </dgm:presLayoutVars>
      </dgm:prSet>
      <dgm:spPr/>
    </dgm:pt>
    <dgm:pt modelId="{6B3B54A5-D83A-EE42-A1FA-C7E3B8610839}" type="pres">
      <dgm:prSet presAssocID="{9D0E5DDB-DD70-F241-AD93-B9D9BE53FB08}" presName="node" presStyleLbl="node1" presStyleIdx="0" presStyleCnt="3">
        <dgm:presLayoutVars>
          <dgm:bulletEnabled val="1"/>
        </dgm:presLayoutVars>
      </dgm:prSet>
      <dgm:spPr/>
      <dgm:t>
        <a:bodyPr/>
        <a:lstStyle/>
        <a:p>
          <a:endParaRPr lang="en-US"/>
        </a:p>
      </dgm:t>
    </dgm:pt>
    <dgm:pt modelId="{5F64F1C9-9027-AF4F-B84C-CCD4141F3E1F}" type="pres">
      <dgm:prSet presAssocID="{221F0307-8312-AA4A-AA1F-EE1D49612295}" presName="sibTrans" presStyleLbl="sibTrans2D1" presStyleIdx="0" presStyleCnt="2"/>
      <dgm:spPr/>
      <dgm:t>
        <a:bodyPr/>
        <a:lstStyle/>
        <a:p>
          <a:endParaRPr lang="en-US"/>
        </a:p>
      </dgm:t>
    </dgm:pt>
    <dgm:pt modelId="{455D7528-B69C-A94B-A3A1-C09A6F2BE6AE}" type="pres">
      <dgm:prSet presAssocID="{221F0307-8312-AA4A-AA1F-EE1D49612295}" presName="connectorText" presStyleLbl="sibTrans2D1" presStyleIdx="0" presStyleCnt="2"/>
      <dgm:spPr/>
      <dgm:t>
        <a:bodyPr/>
        <a:lstStyle/>
        <a:p>
          <a:endParaRPr lang="en-US"/>
        </a:p>
      </dgm:t>
    </dgm:pt>
    <dgm:pt modelId="{0DC0C9EB-EFF0-B549-B917-2237EC86F324}" type="pres">
      <dgm:prSet presAssocID="{262FF35D-CB73-5E4E-852A-00772F49CE41}" presName="node" presStyleLbl="node1" presStyleIdx="1" presStyleCnt="3">
        <dgm:presLayoutVars>
          <dgm:bulletEnabled val="1"/>
        </dgm:presLayoutVars>
      </dgm:prSet>
      <dgm:spPr/>
      <dgm:t>
        <a:bodyPr/>
        <a:lstStyle/>
        <a:p>
          <a:endParaRPr lang="en-US"/>
        </a:p>
      </dgm:t>
    </dgm:pt>
    <dgm:pt modelId="{CA3FD7A8-B952-B640-B4FB-F74DDE52D3C6}" type="pres">
      <dgm:prSet presAssocID="{42826902-7F99-4148-AD5B-F43F2C97BC3A}" presName="sibTrans" presStyleLbl="sibTrans2D1" presStyleIdx="1" presStyleCnt="2"/>
      <dgm:spPr/>
      <dgm:t>
        <a:bodyPr/>
        <a:lstStyle/>
        <a:p>
          <a:endParaRPr lang="en-US"/>
        </a:p>
      </dgm:t>
    </dgm:pt>
    <dgm:pt modelId="{FFB5366C-CCFC-2747-8ADE-F3002C02C417}" type="pres">
      <dgm:prSet presAssocID="{42826902-7F99-4148-AD5B-F43F2C97BC3A}" presName="connectorText" presStyleLbl="sibTrans2D1" presStyleIdx="1" presStyleCnt="2"/>
      <dgm:spPr/>
      <dgm:t>
        <a:bodyPr/>
        <a:lstStyle/>
        <a:p>
          <a:endParaRPr lang="en-US"/>
        </a:p>
      </dgm:t>
    </dgm:pt>
    <dgm:pt modelId="{FBFD2076-6946-AF47-9F15-C0032B206FF4}" type="pres">
      <dgm:prSet presAssocID="{9DF5FF1F-ED8D-F34E-BB48-13AE1B6DD48E}" presName="node" presStyleLbl="node1" presStyleIdx="2" presStyleCnt="3">
        <dgm:presLayoutVars>
          <dgm:bulletEnabled val="1"/>
        </dgm:presLayoutVars>
      </dgm:prSet>
      <dgm:spPr/>
      <dgm:t>
        <a:bodyPr/>
        <a:lstStyle/>
        <a:p>
          <a:endParaRPr lang="en-US"/>
        </a:p>
      </dgm:t>
    </dgm:pt>
  </dgm:ptLst>
  <dgm:cxnLst>
    <dgm:cxn modelId="{B8C8CF9C-480E-1140-BFEC-11A841E0401F}" type="presOf" srcId="{221F0307-8312-AA4A-AA1F-EE1D49612295}" destId="{5F64F1C9-9027-AF4F-B84C-CCD4141F3E1F}" srcOrd="0" destOrd="0" presId="urn:microsoft.com/office/officeart/2005/8/layout/process1"/>
    <dgm:cxn modelId="{4A96D205-EEA6-F44D-8E7F-1A374F99F95D}" type="presOf" srcId="{9DF5FF1F-ED8D-F34E-BB48-13AE1B6DD48E}" destId="{FBFD2076-6946-AF47-9F15-C0032B206FF4}" srcOrd="0" destOrd="0" presId="urn:microsoft.com/office/officeart/2005/8/layout/process1"/>
    <dgm:cxn modelId="{323F2228-7081-AD40-81C3-734C60CE00A2}" type="presOf" srcId="{9D0E5DDB-DD70-F241-AD93-B9D9BE53FB08}" destId="{6B3B54A5-D83A-EE42-A1FA-C7E3B8610839}" srcOrd="0" destOrd="0" presId="urn:microsoft.com/office/officeart/2005/8/layout/process1"/>
    <dgm:cxn modelId="{81FC6B13-4F00-324E-9A99-D9E4422BC84E}" type="presOf" srcId="{42826902-7F99-4148-AD5B-F43F2C97BC3A}" destId="{FFB5366C-CCFC-2747-8ADE-F3002C02C417}" srcOrd="1" destOrd="0" presId="urn:microsoft.com/office/officeart/2005/8/layout/process1"/>
    <dgm:cxn modelId="{783E9EBD-3BA5-894A-9D27-0D17D375ADB7}" srcId="{A66C53E8-FF3C-CB48-9310-A1560D6EEBE0}" destId="{262FF35D-CB73-5E4E-852A-00772F49CE41}" srcOrd="1" destOrd="0" parTransId="{7B691EF1-26FA-5E4E-B7C9-CF57219E44B3}" sibTransId="{42826902-7F99-4148-AD5B-F43F2C97BC3A}"/>
    <dgm:cxn modelId="{B8D3B51B-9CA0-AB4D-B2E5-4EDBDA2CC16F}" type="presOf" srcId="{A66C53E8-FF3C-CB48-9310-A1560D6EEBE0}" destId="{8A11AFC1-1CF2-5C46-81AC-F53B76C758E8}" srcOrd="0" destOrd="0" presId="urn:microsoft.com/office/officeart/2005/8/layout/process1"/>
    <dgm:cxn modelId="{06A4F063-8413-214A-A12F-4B5034EAFA3E}" srcId="{A66C53E8-FF3C-CB48-9310-A1560D6EEBE0}" destId="{9DF5FF1F-ED8D-F34E-BB48-13AE1B6DD48E}" srcOrd="2" destOrd="0" parTransId="{19B100E1-B8E7-C04B-93E7-4FE8CD04560C}" sibTransId="{46D1CC90-402B-804B-B6C5-E2706CFD7E22}"/>
    <dgm:cxn modelId="{0E207996-AAF7-AC4D-909F-6F0DAE54418B}" type="presOf" srcId="{262FF35D-CB73-5E4E-852A-00772F49CE41}" destId="{0DC0C9EB-EFF0-B549-B917-2237EC86F324}" srcOrd="0" destOrd="0" presId="urn:microsoft.com/office/officeart/2005/8/layout/process1"/>
    <dgm:cxn modelId="{18D2EF43-93A8-EB4E-8F33-431342A6D29C}" type="presOf" srcId="{42826902-7F99-4148-AD5B-F43F2C97BC3A}" destId="{CA3FD7A8-B952-B640-B4FB-F74DDE52D3C6}" srcOrd="0" destOrd="0" presId="urn:microsoft.com/office/officeart/2005/8/layout/process1"/>
    <dgm:cxn modelId="{DC788D74-04A5-294A-BE86-11944FBAE1A1}" srcId="{A66C53E8-FF3C-CB48-9310-A1560D6EEBE0}" destId="{9D0E5DDB-DD70-F241-AD93-B9D9BE53FB08}" srcOrd="0" destOrd="0" parTransId="{E0A95575-9D4F-664D-B71C-7F008E9D98AF}" sibTransId="{221F0307-8312-AA4A-AA1F-EE1D49612295}"/>
    <dgm:cxn modelId="{67493E6B-DADE-1847-BF9E-3D37366BF8CA}" type="presOf" srcId="{221F0307-8312-AA4A-AA1F-EE1D49612295}" destId="{455D7528-B69C-A94B-A3A1-C09A6F2BE6AE}" srcOrd="1" destOrd="0" presId="urn:microsoft.com/office/officeart/2005/8/layout/process1"/>
    <dgm:cxn modelId="{B286DFB6-C951-3148-9EDB-AA70A8F7ADEA}" type="presParOf" srcId="{8A11AFC1-1CF2-5C46-81AC-F53B76C758E8}" destId="{6B3B54A5-D83A-EE42-A1FA-C7E3B8610839}" srcOrd="0" destOrd="0" presId="urn:microsoft.com/office/officeart/2005/8/layout/process1"/>
    <dgm:cxn modelId="{810DF177-E72D-5A43-B1C2-7A2FF89EABBB}" type="presParOf" srcId="{8A11AFC1-1CF2-5C46-81AC-F53B76C758E8}" destId="{5F64F1C9-9027-AF4F-B84C-CCD4141F3E1F}" srcOrd="1" destOrd="0" presId="urn:microsoft.com/office/officeart/2005/8/layout/process1"/>
    <dgm:cxn modelId="{5AB4AA0B-3E66-9C41-BA44-5D4BE70CA9A4}" type="presParOf" srcId="{5F64F1C9-9027-AF4F-B84C-CCD4141F3E1F}" destId="{455D7528-B69C-A94B-A3A1-C09A6F2BE6AE}" srcOrd="0" destOrd="0" presId="urn:microsoft.com/office/officeart/2005/8/layout/process1"/>
    <dgm:cxn modelId="{DE7C7C66-729F-B04C-BDBC-E2FE50CC8002}" type="presParOf" srcId="{8A11AFC1-1CF2-5C46-81AC-F53B76C758E8}" destId="{0DC0C9EB-EFF0-B549-B917-2237EC86F324}" srcOrd="2" destOrd="0" presId="urn:microsoft.com/office/officeart/2005/8/layout/process1"/>
    <dgm:cxn modelId="{74F41992-B34E-8140-9BA8-86E926DF633B}" type="presParOf" srcId="{8A11AFC1-1CF2-5C46-81AC-F53B76C758E8}" destId="{CA3FD7A8-B952-B640-B4FB-F74DDE52D3C6}" srcOrd="3" destOrd="0" presId="urn:microsoft.com/office/officeart/2005/8/layout/process1"/>
    <dgm:cxn modelId="{8B8CDAB0-C5B5-C74D-9DED-681FC2FFBE4D}" type="presParOf" srcId="{CA3FD7A8-B952-B640-B4FB-F74DDE52D3C6}" destId="{FFB5366C-CCFC-2747-8ADE-F3002C02C417}" srcOrd="0" destOrd="0" presId="urn:microsoft.com/office/officeart/2005/8/layout/process1"/>
    <dgm:cxn modelId="{F1CFB8AD-493E-BC49-9AA4-38D8F1A0DE01}" type="presParOf" srcId="{8A11AFC1-1CF2-5C46-81AC-F53B76C758E8}" destId="{FBFD2076-6946-AF47-9F15-C0032B206FF4}"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1E3421-3EC9-354D-A2D1-00B3C0CC1319}" type="doc">
      <dgm:prSet loTypeId="urn:microsoft.com/office/officeart/2005/8/layout/process1" loCatId="" qsTypeId="urn:microsoft.com/office/officeart/2005/8/quickstyle/simple4" qsCatId="simple" csTypeId="urn:microsoft.com/office/officeart/2005/8/colors/accent1_2" csCatId="accent1" phldr="1"/>
      <dgm:spPr/>
    </dgm:pt>
    <dgm:pt modelId="{38C66A5C-F5AA-9D40-A22F-B8A291B501FC}">
      <dgm:prSet phldrT="[Text]"/>
      <dgm:spPr/>
      <dgm:t>
        <a:bodyPr/>
        <a:lstStyle/>
        <a:p>
          <a:r>
            <a:rPr lang="en-US" dirty="0" smtClean="0"/>
            <a:t>Mutate controlled Register (Not P.C!)</a:t>
          </a:r>
          <a:endParaRPr lang="en-US" dirty="0"/>
        </a:p>
      </dgm:t>
    </dgm:pt>
    <dgm:pt modelId="{F4F90E62-BF62-AE49-91AF-B4F89D938CF6}" type="parTrans" cxnId="{AE109828-103F-6E40-836B-2633BCC1F14A}">
      <dgm:prSet/>
      <dgm:spPr/>
    </dgm:pt>
    <dgm:pt modelId="{5559DB57-11AD-A245-A995-1789D71A6A86}" type="sibTrans" cxnId="{AE109828-103F-6E40-836B-2633BCC1F14A}">
      <dgm:prSet/>
      <dgm:spPr/>
      <dgm:t>
        <a:bodyPr/>
        <a:lstStyle/>
        <a:p>
          <a:endParaRPr lang="en-US"/>
        </a:p>
      </dgm:t>
    </dgm:pt>
    <dgm:pt modelId="{4A78293B-BAE6-5449-A5E1-DA131798E8AE}">
      <dgm:prSet phldrT="[Text]"/>
      <dgm:spPr/>
      <dgm:t>
        <a:bodyPr/>
        <a:lstStyle/>
        <a:p>
          <a:r>
            <a:rPr lang="en-US" dirty="0" smtClean="0"/>
            <a:t>Try not to destroy any other registers</a:t>
          </a:r>
          <a:endParaRPr lang="en-US" dirty="0"/>
        </a:p>
      </dgm:t>
    </dgm:pt>
    <dgm:pt modelId="{618A8521-B458-9741-A4A5-C1AB512CFBBB}" type="parTrans" cxnId="{DB1ADF3F-CF39-494D-9ADF-5CEE859E4FB0}">
      <dgm:prSet/>
      <dgm:spPr/>
    </dgm:pt>
    <dgm:pt modelId="{DB1DA647-404D-1C4D-921A-75FCDC3B3017}" type="sibTrans" cxnId="{DB1ADF3F-CF39-494D-9ADF-5CEE859E4FB0}">
      <dgm:prSet/>
      <dgm:spPr/>
      <dgm:t>
        <a:bodyPr/>
        <a:lstStyle/>
        <a:p>
          <a:endParaRPr lang="en-US"/>
        </a:p>
      </dgm:t>
    </dgm:pt>
    <dgm:pt modelId="{340C2B78-F49C-B64A-A258-6718181211A6}">
      <dgm:prSet phldrT="[Text]"/>
      <dgm:spPr/>
      <dgm:t>
        <a:bodyPr/>
        <a:lstStyle/>
        <a:p>
          <a:r>
            <a:rPr lang="en-US" dirty="0" smtClean="0"/>
            <a:t>Jump back to the table </a:t>
          </a:r>
          <a:endParaRPr lang="en-US" dirty="0"/>
        </a:p>
      </dgm:t>
    </dgm:pt>
    <dgm:pt modelId="{EE4E67F9-1F86-2443-BAAB-0684567A7BBD}" type="parTrans" cxnId="{6299869F-C17F-7A4E-A158-E718D861F013}">
      <dgm:prSet/>
      <dgm:spPr/>
    </dgm:pt>
    <dgm:pt modelId="{8569F372-DBA6-F44E-81C4-915A2257FEAB}" type="sibTrans" cxnId="{6299869F-C17F-7A4E-A158-E718D861F013}">
      <dgm:prSet/>
      <dgm:spPr/>
    </dgm:pt>
    <dgm:pt modelId="{31344DA5-AF4E-714F-9DDE-5570CC1CD6F4}" type="pres">
      <dgm:prSet presAssocID="{BE1E3421-3EC9-354D-A2D1-00B3C0CC1319}" presName="Name0" presStyleCnt="0">
        <dgm:presLayoutVars>
          <dgm:dir/>
          <dgm:resizeHandles val="exact"/>
        </dgm:presLayoutVars>
      </dgm:prSet>
      <dgm:spPr/>
    </dgm:pt>
    <dgm:pt modelId="{103CEBA6-7795-0747-933A-F1302543251A}" type="pres">
      <dgm:prSet presAssocID="{38C66A5C-F5AA-9D40-A22F-B8A291B501FC}" presName="node" presStyleLbl="node1" presStyleIdx="0" presStyleCnt="3">
        <dgm:presLayoutVars>
          <dgm:bulletEnabled val="1"/>
        </dgm:presLayoutVars>
      </dgm:prSet>
      <dgm:spPr/>
      <dgm:t>
        <a:bodyPr/>
        <a:lstStyle/>
        <a:p>
          <a:endParaRPr lang="en-US"/>
        </a:p>
      </dgm:t>
    </dgm:pt>
    <dgm:pt modelId="{C0FB6B65-6D46-294B-8B49-F5913B8FAA1E}" type="pres">
      <dgm:prSet presAssocID="{5559DB57-11AD-A245-A995-1789D71A6A86}" presName="sibTrans" presStyleLbl="sibTrans2D1" presStyleIdx="0" presStyleCnt="2"/>
      <dgm:spPr/>
      <dgm:t>
        <a:bodyPr/>
        <a:lstStyle/>
        <a:p>
          <a:endParaRPr lang="en-US"/>
        </a:p>
      </dgm:t>
    </dgm:pt>
    <dgm:pt modelId="{9F4D44F0-5190-E641-A0F3-7B4E6738449B}" type="pres">
      <dgm:prSet presAssocID="{5559DB57-11AD-A245-A995-1789D71A6A86}" presName="connectorText" presStyleLbl="sibTrans2D1" presStyleIdx="0" presStyleCnt="2"/>
      <dgm:spPr/>
      <dgm:t>
        <a:bodyPr/>
        <a:lstStyle/>
        <a:p>
          <a:endParaRPr lang="en-US"/>
        </a:p>
      </dgm:t>
    </dgm:pt>
    <dgm:pt modelId="{7B21BA9A-0AAF-D445-B4F1-2A0249ED9EB1}" type="pres">
      <dgm:prSet presAssocID="{4A78293B-BAE6-5449-A5E1-DA131798E8AE}" presName="node" presStyleLbl="node1" presStyleIdx="1" presStyleCnt="3">
        <dgm:presLayoutVars>
          <dgm:bulletEnabled val="1"/>
        </dgm:presLayoutVars>
      </dgm:prSet>
      <dgm:spPr/>
      <dgm:t>
        <a:bodyPr/>
        <a:lstStyle/>
        <a:p>
          <a:endParaRPr lang="en-US"/>
        </a:p>
      </dgm:t>
    </dgm:pt>
    <dgm:pt modelId="{E450DF8B-B176-2D4E-AE5A-B9927E2EDCFF}" type="pres">
      <dgm:prSet presAssocID="{DB1DA647-404D-1C4D-921A-75FCDC3B3017}" presName="sibTrans" presStyleLbl="sibTrans2D1" presStyleIdx="1" presStyleCnt="2"/>
      <dgm:spPr/>
      <dgm:t>
        <a:bodyPr/>
        <a:lstStyle/>
        <a:p>
          <a:endParaRPr lang="en-US"/>
        </a:p>
      </dgm:t>
    </dgm:pt>
    <dgm:pt modelId="{10991A1D-217C-5742-8F69-0DECED7FE3C5}" type="pres">
      <dgm:prSet presAssocID="{DB1DA647-404D-1C4D-921A-75FCDC3B3017}" presName="connectorText" presStyleLbl="sibTrans2D1" presStyleIdx="1" presStyleCnt="2"/>
      <dgm:spPr/>
      <dgm:t>
        <a:bodyPr/>
        <a:lstStyle/>
        <a:p>
          <a:endParaRPr lang="en-US"/>
        </a:p>
      </dgm:t>
    </dgm:pt>
    <dgm:pt modelId="{300492D3-DE8A-D74C-9FE2-F8C34BE9A91F}" type="pres">
      <dgm:prSet presAssocID="{340C2B78-F49C-B64A-A258-6718181211A6}" presName="node" presStyleLbl="node1" presStyleIdx="2" presStyleCnt="3">
        <dgm:presLayoutVars>
          <dgm:bulletEnabled val="1"/>
        </dgm:presLayoutVars>
      </dgm:prSet>
      <dgm:spPr/>
      <dgm:t>
        <a:bodyPr/>
        <a:lstStyle/>
        <a:p>
          <a:endParaRPr lang="en-US"/>
        </a:p>
      </dgm:t>
    </dgm:pt>
  </dgm:ptLst>
  <dgm:cxnLst>
    <dgm:cxn modelId="{B344BD54-1479-4241-9A0B-3187E0B7F30A}" type="presOf" srcId="{38C66A5C-F5AA-9D40-A22F-B8A291B501FC}" destId="{103CEBA6-7795-0747-933A-F1302543251A}" srcOrd="0" destOrd="0" presId="urn:microsoft.com/office/officeart/2005/8/layout/process1"/>
    <dgm:cxn modelId="{CDA5527D-E7DE-E649-A3D1-8762F83FF19E}" type="presOf" srcId="{340C2B78-F49C-B64A-A258-6718181211A6}" destId="{300492D3-DE8A-D74C-9FE2-F8C34BE9A91F}" srcOrd="0" destOrd="0" presId="urn:microsoft.com/office/officeart/2005/8/layout/process1"/>
    <dgm:cxn modelId="{7286A6F9-3B39-154C-9DE4-8CE3B29E7B52}" type="presOf" srcId="{5559DB57-11AD-A245-A995-1789D71A6A86}" destId="{C0FB6B65-6D46-294B-8B49-F5913B8FAA1E}" srcOrd="0" destOrd="0" presId="urn:microsoft.com/office/officeart/2005/8/layout/process1"/>
    <dgm:cxn modelId="{6299869F-C17F-7A4E-A158-E718D861F013}" srcId="{BE1E3421-3EC9-354D-A2D1-00B3C0CC1319}" destId="{340C2B78-F49C-B64A-A258-6718181211A6}" srcOrd="2" destOrd="0" parTransId="{EE4E67F9-1F86-2443-BAAB-0684567A7BBD}" sibTransId="{8569F372-DBA6-F44E-81C4-915A2257FEAB}"/>
    <dgm:cxn modelId="{88914822-7E02-C447-93AE-C7C3A7E65B14}" type="presOf" srcId="{4A78293B-BAE6-5449-A5E1-DA131798E8AE}" destId="{7B21BA9A-0AAF-D445-B4F1-2A0249ED9EB1}" srcOrd="0" destOrd="0" presId="urn:microsoft.com/office/officeart/2005/8/layout/process1"/>
    <dgm:cxn modelId="{6721388F-2B57-0445-9768-196C50785763}" type="presOf" srcId="{5559DB57-11AD-A245-A995-1789D71A6A86}" destId="{9F4D44F0-5190-E641-A0F3-7B4E6738449B}" srcOrd="1" destOrd="0" presId="urn:microsoft.com/office/officeart/2005/8/layout/process1"/>
    <dgm:cxn modelId="{DB1ADF3F-CF39-494D-9ADF-5CEE859E4FB0}" srcId="{BE1E3421-3EC9-354D-A2D1-00B3C0CC1319}" destId="{4A78293B-BAE6-5449-A5E1-DA131798E8AE}" srcOrd="1" destOrd="0" parTransId="{618A8521-B458-9741-A4A5-C1AB512CFBBB}" sibTransId="{DB1DA647-404D-1C4D-921A-75FCDC3B3017}"/>
    <dgm:cxn modelId="{3B141BB5-5E1E-724A-A096-49A22459B540}" type="presOf" srcId="{BE1E3421-3EC9-354D-A2D1-00B3C0CC1319}" destId="{31344DA5-AF4E-714F-9DDE-5570CC1CD6F4}" srcOrd="0" destOrd="0" presId="urn:microsoft.com/office/officeart/2005/8/layout/process1"/>
    <dgm:cxn modelId="{2D11DC27-8E06-B949-8923-EACA9934E59A}" type="presOf" srcId="{DB1DA647-404D-1C4D-921A-75FCDC3B3017}" destId="{10991A1D-217C-5742-8F69-0DECED7FE3C5}" srcOrd="1" destOrd="0" presId="urn:microsoft.com/office/officeart/2005/8/layout/process1"/>
    <dgm:cxn modelId="{48CBE55B-8666-E04D-917B-561554FD0CF5}" type="presOf" srcId="{DB1DA647-404D-1C4D-921A-75FCDC3B3017}" destId="{E450DF8B-B176-2D4E-AE5A-B9927E2EDCFF}" srcOrd="0" destOrd="0" presId="urn:microsoft.com/office/officeart/2005/8/layout/process1"/>
    <dgm:cxn modelId="{AE109828-103F-6E40-836B-2633BCC1F14A}" srcId="{BE1E3421-3EC9-354D-A2D1-00B3C0CC1319}" destId="{38C66A5C-F5AA-9D40-A22F-B8A291B501FC}" srcOrd="0" destOrd="0" parTransId="{F4F90E62-BF62-AE49-91AF-B4F89D938CF6}" sibTransId="{5559DB57-11AD-A245-A995-1789D71A6A86}"/>
    <dgm:cxn modelId="{5432A672-DA49-1143-93DB-5A74A81E3945}" type="presParOf" srcId="{31344DA5-AF4E-714F-9DDE-5570CC1CD6F4}" destId="{103CEBA6-7795-0747-933A-F1302543251A}" srcOrd="0" destOrd="0" presId="urn:microsoft.com/office/officeart/2005/8/layout/process1"/>
    <dgm:cxn modelId="{42BE92E0-59D6-5649-949E-4B5BBCED0AD9}" type="presParOf" srcId="{31344DA5-AF4E-714F-9DDE-5570CC1CD6F4}" destId="{C0FB6B65-6D46-294B-8B49-F5913B8FAA1E}" srcOrd="1" destOrd="0" presId="urn:microsoft.com/office/officeart/2005/8/layout/process1"/>
    <dgm:cxn modelId="{673CFA47-E344-174C-B82B-2D382CA819F1}" type="presParOf" srcId="{C0FB6B65-6D46-294B-8B49-F5913B8FAA1E}" destId="{9F4D44F0-5190-E641-A0F3-7B4E6738449B}" srcOrd="0" destOrd="0" presId="urn:microsoft.com/office/officeart/2005/8/layout/process1"/>
    <dgm:cxn modelId="{498047B9-3E10-9144-9E4E-9CA69A1A6487}" type="presParOf" srcId="{31344DA5-AF4E-714F-9DDE-5570CC1CD6F4}" destId="{7B21BA9A-0AAF-D445-B4F1-2A0249ED9EB1}" srcOrd="2" destOrd="0" presId="urn:microsoft.com/office/officeart/2005/8/layout/process1"/>
    <dgm:cxn modelId="{49F3ED6F-AB71-5449-9DDD-D07371CF2FAB}" type="presParOf" srcId="{31344DA5-AF4E-714F-9DDE-5570CC1CD6F4}" destId="{E450DF8B-B176-2D4E-AE5A-B9927E2EDCFF}" srcOrd="3" destOrd="0" presId="urn:microsoft.com/office/officeart/2005/8/layout/process1"/>
    <dgm:cxn modelId="{7FF9DBE1-5058-1C41-BB45-02609CB3B598}" type="presParOf" srcId="{E450DF8B-B176-2D4E-AE5A-B9927E2EDCFF}" destId="{10991A1D-217C-5742-8F69-0DECED7FE3C5}" srcOrd="0" destOrd="0" presId="urn:microsoft.com/office/officeart/2005/8/layout/process1"/>
    <dgm:cxn modelId="{2DD3F743-9A7C-FB41-AA9C-0005E0761FBC}" type="presParOf" srcId="{31344DA5-AF4E-714F-9DDE-5570CC1CD6F4}" destId="{300492D3-DE8A-D74C-9FE2-F8C34BE9A91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B54A5-D83A-EE42-A1FA-C7E3B8610839}">
      <dsp:nvSpPr>
        <dsp:cNvPr id="0" name=""/>
        <dsp:cNvSpPr/>
      </dsp:nvSpPr>
      <dsp:spPr>
        <a:xfrm>
          <a:off x="7233" y="1614418"/>
          <a:ext cx="2161877" cy="1297126"/>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User Controllable register </a:t>
          </a:r>
          <a:endParaRPr lang="en-US" sz="2300" kern="1200" dirty="0"/>
        </a:p>
      </dsp:txBody>
      <dsp:txXfrm>
        <a:off x="45225" y="1652410"/>
        <a:ext cx="2085893" cy="1221142"/>
      </dsp:txXfrm>
    </dsp:sp>
    <dsp:sp modelId="{5F64F1C9-9027-AF4F-B84C-CCD4141F3E1F}">
      <dsp:nvSpPr>
        <dsp:cNvPr id="0" name=""/>
        <dsp:cNvSpPr/>
      </dsp:nvSpPr>
      <dsp:spPr>
        <a:xfrm>
          <a:off x="2385298" y="1994908"/>
          <a:ext cx="458317" cy="536145"/>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2385298" y="2102137"/>
        <a:ext cx="320822" cy="321687"/>
      </dsp:txXfrm>
    </dsp:sp>
    <dsp:sp modelId="{0DC0C9EB-EFF0-B549-B917-2237EC86F324}">
      <dsp:nvSpPr>
        <dsp:cNvPr id="0" name=""/>
        <dsp:cNvSpPr/>
      </dsp:nvSpPr>
      <dsp:spPr>
        <a:xfrm>
          <a:off x="3033861" y="1614418"/>
          <a:ext cx="2161877" cy="1297126"/>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Mutate Value (E.G add EAX,0x1)</a:t>
          </a:r>
          <a:endParaRPr lang="en-US" sz="2300" kern="1200" dirty="0"/>
        </a:p>
      </dsp:txBody>
      <dsp:txXfrm>
        <a:off x="3071853" y="1652410"/>
        <a:ext cx="2085893" cy="1221142"/>
      </dsp:txXfrm>
    </dsp:sp>
    <dsp:sp modelId="{CA3FD7A8-B952-B640-B4FB-F74DDE52D3C6}">
      <dsp:nvSpPr>
        <dsp:cNvPr id="0" name=""/>
        <dsp:cNvSpPr/>
      </dsp:nvSpPr>
      <dsp:spPr>
        <a:xfrm>
          <a:off x="5411926" y="1994908"/>
          <a:ext cx="458317" cy="536145"/>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5411926" y="2102137"/>
        <a:ext cx="320822" cy="321687"/>
      </dsp:txXfrm>
    </dsp:sp>
    <dsp:sp modelId="{FBFD2076-6946-AF47-9F15-C0032B206FF4}">
      <dsp:nvSpPr>
        <dsp:cNvPr id="0" name=""/>
        <dsp:cNvSpPr/>
      </dsp:nvSpPr>
      <dsp:spPr>
        <a:xfrm>
          <a:off x="6060489" y="1614418"/>
          <a:ext cx="2161877" cy="1297126"/>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Jump to register</a:t>
          </a:r>
          <a:endParaRPr lang="en-US" sz="2300" kern="1200" dirty="0"/>
        </a:p>
      </dsp:txBody>
      <dsp:txXfrm>
        <a:off x="6098481" y="1652410"/>
        <a:ext cx="2085893" cy="12211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CEBA6-7795-0747-933A-F1302543251A}">
      <dsp:nvSpPr>
        <dsp:cNvPr id="0" name=""/>
        <dsp:cNvSpPr/>
      </dsp:nvSpPr>
      <dsp:spPr>
        <a:xfrm>
          <a:off x="7233" y="1614418"/>
          <a:ext cx="2161877" cy="1297126"/>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Mutate controlled Register (Not P.C!)</a:t>
          </a:r>
          <a:endParaRPr lang="en-US" sz="1900" kern="1200" dirty="0"/>
        </a:p>
      </dsp:txBody>
      <dsp:txXfrm>
        <a:off x="45225" y="1652410"/>
        <a:ext cx="2085893" cy="1221142"/>
      </dsp:txXfrm>
    </dsp:sp>
    <dsp:sp modelId="{C0FB6B65-6D46-294B-8B49-F5913B8FAA1E}">
      <dsp:nvSpPr>
        <dsp:cNvPr id="0" name=""/>
        <dsp:cNvSpPr/>
      </dsp:nvSpPr>
      <dsp:spPr>
        <a:xfrm>
          <a:off x="2385298" y="1994908"/>
          <a:ext cx="458317" cy="536145"/>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2385298" y="2102137"/>
        <a:ext cx="320822" cy="321687"/>
      </dsp:txXfrm>
    </dsp:sp>
    <dsp:sp modelId="{7B21BA9A-0AAF-D445-B4F1-2A0249ED9EB1}">
      <dsp:nvSpPr>
        <dsp:cNvPr id="0" name=""/>
        <dsp:cNvSpPr/>
      </dsp:nvSpPr>
      <dsp:spPr>
        <a:xfrm>
          <a:off x="3033861" y="1614418"/>
          <a:ext cx="2161877" cy="1297126"/>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Try not to destroy any other registers</a:t>
          </a:r>
          <a:endParaRPr lang="en-US" sz="1900" kern="1200" dirty="0"/>
        </a:p>
      </dsp:txBody>
      <dsp:txXfrm>
        <a:off x="3071853" y="1652410"/>
        <a:ext cx="2085893" cy="1221142"/>
      </dsp:txXfrm>
    </dsp:sp>
    <dsp:sp modelId="{E450DF8B-B176-2D4E-AE5A-B9927E2EDCFF}">
      <dsp:nvSpPr>
        <dsp:cNvPr id="0" name=""/>
        <dsp:cNvSpPr/>
      </dsp:nvSpPr>
      <dsp:spPr>
        <a:xfrm>
          <a:off x="5411926" y="1994908"/>
          <a:ext cx="458317" cy="536145"/>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5411926" y="2102137"/>
        <a:ext cx="320822" cy="321687"/>
      </dsp:txXfrm>
    </dsp:sp>
    <dsp:sp modelId="{300492D3-DE8A-D74C-9FE2-F8C34BE9A91F}">
      <dsp:nvSpPr>
        <dsp:cNvPr id="0" name=""/>
        <dsp:cNvSpPr/>
      </dsp:nvSpPr>
      <dsp:spPr>
        <a:xfrm>
          <a:off x="6060489" y="1614418"/>
          <a:ext cx="2161877" cy="1297126"/>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Jump back to the table </a:t>
          </a:r>
          <a:endParaRPr lang="en-US" sz="1900" kern="1200" dirty="0"/>
        </a:p>
      </dsp:txBody>
      <dsp:txXfrm>
        <a:off x="6098481" y="1652410"/>
        <a:ext cx="2085893" cy="122114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65C8F4-8259-4E10-ACFB-AF232FDB9AF5}" type="datetimeFigureOut">
              <a:rPr lang="en-US" smtClean="0"/>
              <a:pPr/>
              <a:t>10/18/17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CB75F1-5E12-48DC-B69C-4DFC1152C921}" type="slidenum">
              <a:rPr lang="en-US" smtClean="0"/>
              <a:pPr/>
              <a:t>‹#›</a:t>
            </a:fld>
            <a:endParaRPr lang="en-US" dirty="0"/>
          </a:p>
        </p:txBody>
      </p:sp>
    </p:spTree>
    <p:extLst>
      <p:ext uri="{BB962C8B-B14F-4D97-AF65-F5344CB8AC3E}">
        <p14:creationId xmlns:p14="http://schemas.microsoft.com/office/powerpoint/2010/main" val="2986468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C938F2C-B85C-477C-ADDD-AC07FFF6D1CE}" type="datetimeFigureOut">
              <a:rPr lang="en-US" smtClean="0"/>
              <a:pPr/>
              <a:t>10/18/17</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5D766EE-C059-41B9-8CBA-38CCC26C4BA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C938F2C-B85C-477C-ADDD-AC07FFF6D1CE}" type="datetimeFigureOut">
              <a:rPr lang="en-US" smtClean="0"/>
              <a:pPr/>
              <a:t>10/18/17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5D766EE-C059-41B9-8CBA-38CCC26C4BA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C938F2C-B85C-477C-ADDD-AC07FFF6D1CE}" type="datetimeFigureOut">
              <a:rPr lang="en-US" smtClean="0"/>
              <a:pPr/>
              <a:t>10/18/17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5D766EE-C059-41B9-8CBA-38CCC26C4BA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C938F2C-B85C-477C-ADDD-AC07FFF6D1CE}" type="datetimeFigureOut">
              <a:rPr lang="en-US" smtClean="0"/>
              <a:pPr/>
              <a:t>10/18/17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5D766EE-C059-41B9-8CBA-38CCC26C4BA8}"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pic>
        <p:nvPicPr>
          <p:cNvPr id="8" name="Picture 7" descr="gds-trans-black.png"/>
          <p:cNvPicPr>
            <a:picLocks noChangeAspect="1"/>
          </p:cNvPicPr>
          <p:nvPr userDrawn="1"/>
        </p:nvPicPr>
        <p:blipFill>
          <a:blip r:embed="rId2" cstate="print"/>
          <a:stretch>
            <a:fillRect/>
          </a:stretch>
        </p:blipFill>
        <p:spPr>
          <a:xfrm>
            <a:off x="5867400" y="6019800"/>
            <a:ext cx="3095252" cy="694280"/>
          </a:xfrm>
          <a:prstGeom prst="rect">
            <a:avLst/>
          </a:prstGeom>
        </p:spPr>
      </p:pic>
      <p:sp>
        <p:nvSpPr>
          <p:cNvPr id="9" name="Slide Number Placeholder 5"/>
          <p:cNvSpPr txBox="1">
            <a:spLocks/>
          </p:cNvSpPr>
          <p:nvPr userDrawn="1"/>
        </p:nvSpPr>
        <p:spPr>
          <a:xfrm>
            <a:off x="152400" y="6324600"/>
            <a:ext cx="609600" cy="365125"/>
          </a:xfrm>
          <a:prstGeom prst="rect">
            <a:avLst/>
          </a:prstGeom>
        </p:spPr>
        <p:txBody>
          <a:bodyPr vert="horz" anchor="b"/>
          <a:lstStyle>
            <a:extLst/>
          </a:lstStyle>
          <a:p>
            <a:pPr marL="0" marR="0" lvl="0" indent="0" algn="r" defTabSz="914400" rtl="0" eaLnBrk="1" fontAlgn="auto" latinLnBrk="0" hangingPunct="1">
              <a:lnSpc>
                <a:spcPct val="100000"/>
              </a:lnSpc>
              <a:spcBef>
                <a:spcPts val="0"/>
              </a:spcBef>
              <a:spcAft>
                <a:spcPts val="0"/>
              </a:spcAft>
              <a:buClrTx/>
              <a:buSzTx/>
              <a:buFontTx/>
              <a:buNone/>
              <a:tabLst/>
              <a:defRPr/>
            </a:pPr>
            <a:fld id="{75D766EE-C059-41B9-8CBA-38CCC26C4BA8}" type="slidenum">
              <a:rPr kumimoji="0" lang="en-US" sz="1400" b="1"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C938F2C-B85C-477C-ADDD-AC07FFF6D1CE}" type="datetimeFigureOut">
              <a:rPr lang="en-US" smtClean="0"/>
              <a:pPr/>
              <a:t>10/18/17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5D766EE-C059-41B9-8CBA-38CCC26C4BA8}"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C938F2C-B85C-477C-ADDD-AC07FFF6D1CE}" type="datetimeFigureOut">
              <a:rPr lang="en-US" smtClean="0"/>
              <a:pPr/>
              <a:t>10/18/17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75D766EE-C059-41B9-8CBA-38CCC26C4BA8}"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C938F2C-B85C-477C-ADDD-AC07FFF6D1CE}" type="datetimeFigureOut">
              <a:rPr lang="en-US" smtClean="0"/>
              <a:pPr/>
              <a:t>10/18/17</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75D766EE-C059-41B9-8CBA-38CCC26C4BA8}"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C938F2C-B85C-477C-ADDD-AC07FFF6D1CE}" type="datetimeFigureOut">
              <a:rPr lang="en-US" smtClean="0"/>
              <a:pPr/>
              <a:t>10/18/17</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75D766EE-C059-41B9-8CBA-38CCC26C4BA8}"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C938F2C-B85C-477C-ADDD-AC07FFF6D1CE}" type="datetimeFigureOut">
              <a:rPr lang="en-US" smtClean="0"/>
              <a:pPr/>
              <a:t>10/18/17</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75D766EE-C059-41B9-8CBA-38CCC26C4BA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C938F2C-B85C-477C-ADDD-AC07FFF6D1CE}" type="datetimeFigureOut">
              <a:rPr lang="en-US" smtClean="0"/>
              <a:pPr/>
              <a:t>10/18/17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75D766EE-C059-41B9-8CBA-38CCC26C4BA8}"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Drag picture to placeholder or click icon to add</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C938F2C-B85C-477C-ADDD-AC07FFF6D1CE}" type="datetimeFigureOut">
              <a:rPr lang="en-US" smtClean="0"/>
              <a:pPr/>
              <a:t>10/18/17</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5D766EE-C059-41B9-8CBA-38CCC26C4BA8}"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C938F2C-B85C-477C-ADDD-AC07FFF6D1CE}" type="datetimeFigureOut">
              <a:rPr lang="en-US" smtClean="0"/>
              <a:pPr/>
              <a:t>10/18/17</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5D766EE-C059-41B9-8CBA-38CCC26C4BA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omments" Target="../comments/commen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omments" Target="../comments/commen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omments" Target="../comments/commen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omments" Target="../comments/commen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repository.lib.ncsu.edu/bitstream/handle/1840.4/4135/TR-2010-8.pdf?sequence=1&amp;isAllowed=y"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omments" Target="../comments/comment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ithub.com/kokjo/universalrop" TargetMode="External"/><Relationship Id="rId3" Type="http://schemas.openxmlformats.org/officeDocument/2006/relationships/comments" Target="../comments/commen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omments" Target="../comments/commen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omments" Target="../comments/commen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48762"/>
          </a:xfrm>
        </p:spPr>
        <p:txBody>
          <a:bodyPr>
            <a:normAutofit fontScale="90000"/>
          </a:bodyPr>
          <a:lstStyle/>
          <a:p>
            <a:pPr algn="ctr"/>
            <a:r>
              <a:rPr lang="en-US" dirty="0" smtClean="0"/>
              <a:t>Jumping the Fence:  Improving Jump Oriented Programming Tools </a:t>
            </a:r>
            <a:endParaRPr lang="en-US" dirty="0"/>
          </a:p>
        </p:txBody>
      </p:sp>
      <p:sp>
        <p:nvSpPr>
          <p:cNvPr id="3" name="Subtitle 2"/>
          <p:cNvSpPr>
            <a:spLocks noGrp="1"/>
          </p:cNvSpPr>
          <p:nvPr>
            <p:ph type="subTitle" idx="1"/>
          </p:nvPr>
        </p:nvSpPr>
        <p:spPr/>
        <p:txBody>
          <a:bodyPr/>
          <a:lstStyle/>
          <a:p>
            <a:pPr algn="ctr"/>
            <a:r>
              <a:rPr lang="en-US" dirty="0" smtClean="0"/>
              <a:t>John Dunlap</a:t>
            </a:r>
            <a:endParaRPr lang="en-US" dirty="0"/>
          </a:p>
        </p:txBody>
      </p:sp>
      <p:pic>
        <p:nvPicPr>
          <p:cNvPr id="4" name="Picture 3" descr="gds-trans-black.png"/>
          <p:cNvPicPr>
            <a:picLocks noChangeAspect="1"/>
          </p:cNvPicPr>
          <p:nvPr/>
        </p:nvPicPr>
        <p:blipFill>
          <a:blip r:embed="rId2" cstate="print"/>
          <a:stretch>
            <a:fillRect/>
          </a:stretch>
        </p:blipFill>
        <p:spPr>
          <a:xfrm>
            <a:off x="2209800" y="533400"/>
            <a:ext cx="4191000" cy="94006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dirty="0" smtClean="0"/>
              <a:t>The most straight forward designs involve “adding” to a register which is iterated, however other less direct schemes are available.  </a:t>
            </a:r>
          </a:p>
          <a:p>
            <a:r>
              <a:rPr lang="en-US" sz="1600" dirty="0" smtClean="0"/>
              <a:t>Any predictable pattern will do, the limit is based on what we can provide in shell code. </a:t>
            </a:r>
          </a:p>
          <a:p>
            <a:r>
              <a:rPr lang="en-US" sz="1600" dirty="0" smtClean="0"/>
              <a:t>Memory deference options are also I.E  EAX = *EAX-4 – imagine your shell code is oriented as a linked list of memory locations rather than an area. </a:t>
            </a:r>
          </a:p>
          <a:p>
            <a:r>
              <a:rPr lang="en-US" sz="1600" dirty="0" smtClean="0"/>
              <a:t>This opens the door for many data structures, and reuse of many existing structures. </a:t>
            </a:r>
          </a:p>
          <a:p>
            <a:r>
              <a:rPr lang="en-US" sz="1600" dirty="0" smtClean="0"/>
              <a:t>The constraining factor appears to be sufficient control of registers to save the “program counter” and a place to save the location of the dispatcher gadget. Attackers can get creative in terms of ways to hold onto the location of the dispatcher gadget. </a:t>
            </a:r>
          </a:p>
          <a:p>
            <a:r>
              <a:rPr lang="en-US" sz="1600" dirty="0" smtClean="0"/>
              <a:t>It is also viable option to switch dispatch tables mid exploit as it suits the purposes of the exploit. </a:t>
            </a:r>
            <a:endParaRPr lang="en-US" sz="1600" dirty="0"/>
          </a:p>
        </p:txBody>
      </p:sp>
      <p:sp>
        <p:nvSpPr>
          <p:cNvPr id="3" name="Title 2"/>
          <p:cNvSpPr>
            <a:spLocks noGrp="1"/>
          </p:cNvSpPr>
          <p:nvPr>
            <p:ph type="title"/>
          </p:nvPr>
        </p:nvSpPr>
        <p:spPr/>
        <p:txBody>
          <a:bodyPr/>
          <a:lstStyle/>
          <a:p>
            <a:r>
              <a:rPr lang="en-US" dirty="0" smtClean="0"/>
              <a:t>Dispatch Gadgets Continued</a:t>
            </a:r>
            <a:endParaRPr lang="en-US" dirty="0"/>
          </a:p>
        </p:txBody>
      </p:sp>
    </p:spTree>
    <p:extLst>
      <p:ext uri="{BB962C8B-B14F-4D97-AF65-F5344CB8AC3E}">
        <p14:creationId xmlns:p14="http://schemas.microsoft.com/office/powerpoint/2010/main" val="4560592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dirty="0" smtClean="0"/>
              <a:t>Has to do something </a:t>
            </a:r>
          </a:p>
          <a:p>
            <a:r>
              <a:rPr lang="en-US" sz="1600" dirty="0" smtClean="0"/>
              <a:t>Has to jump back to dispatcher gadget </a:t>
            </a:r>
          </a:p>
          <a:p>
            <a:r>
              <a:rPr lang="en-US" sz="1600" dirty="0" smtClean="0"/>
              <a:t>E.G </a:t>
            </a:r>
            <a:r>
              <a:rPr lang="en-US" sz="1600" dirty="0" err="1" smtClean="0"/>
              <a:t>jmp</a:t>
            </a:r>
            <a:r>
              <a:rPr lang="en-US" sz="1600" dirty="0" smtClean="0"/>
              <a:t> </a:t>
            </a:r>
            <a:r>
              <a:rPr lang="en-US" sz="1600" dirty="0" err="1" smtClean="0"/>
              <a:t>edx</a:t>
            </a:r>
            <a:r>
              <a:rPr lang="en-US" sz="1600" dirty="0" smtClean="0"/>
              <a:t>  or </a:t>
            </a:r>
            <a:r>
              <a:rPr lang="en-US" sz="1600" dirty="0" err="1" smtClean="0"/>
              <a:t>Jmp</a:t>
            </a:r>
            <a:r>
              <a:rPr lang="en-US" sz="1600" dirty="0" smtClean="0"/>
              <a:t> [</a:t>
            </a:r>
            <a:r>
              <a:rPr lang="en-US" sz="1600" dirty="0" err="1" smtClean="0"/>
              <a:t>edx</a:t>
            </a:r>
            <a:r>
              <a:rPr lang="en-US" sz="1600" dirty="0" smtClean="0"/>
              <a:t>] </a:t>
            </a:r>
          </a:p>
          <a:p>
            <a:r>
              <a:rPr lang="en-US" sz="1600" dirty="0" smtClean="0"/>
              <a:t>More complex options are possible </a:t>
            </a:r>
            <a:r>
              <a:rPr lang="en-US" sz="1600" dirty="0" err="1" smtClean="0"/>
              <a:t>e.g</a:t>
            </a:r>
            <a:r>
              <a:rPr lang="en-US" sz="1600" dirty="0" smtClean="0"/>
              <a:t> </a:t>
            </a:r>
            <a:r>
              <a:rPr lang="en-US" sz="1600" dirty="0" err="1" smtClean="0"/>
              <a:t>jmp</a:t>
            </a:r>
            <a:r>
              <a:rPr lang="en-US" sz="1600" dirty="0" smtClean="0"/>
              <a:t> [</a:t>
            </a:r>
            <a:r>
              <a:rPr lang="en-US" sz="1600" dirty="0" err="1" smtClean="0"/>
              <a:t>edx+esi</a:t>
            </a:r>
            <a:r>
              <a:rPr lang="en-US" sz="1600" dirty="0" smtClean="0"/>
              <a:t>*4-1] </a:t>
            </a:r>
          </a:p>
          <a:p>
            <a:endParaRPr lang="en-US" sz="1600" dirty="0"/>
          </a:p>
        </p:txBody>
      </p:sp>
      <p:sp>
        <p:nvSpPr>
          <p:cNvPr id="3" name="Title 2"/>
          <p:cNvSpPr>
            <a:spLocks noGrp="1"/>
          </p:cNvSpPr>
          <p:nvPr>
            <p:ph type="title"/>
          </p:nvPr>
        </p:nvSpPr>
        <p:spPr/>
        <p:txBody>
          <a:bodyPr/>
          <a:lstStyle/>
          <a:p>
            <a:r>
              <a:rPr lang="en-US" dirty="0" smtClean="0"/>
              <a:t>Functional Gadgets </a:t>
            </a:r>
            <a:endParaRPr lang="en-US" dirty="0"/>
          </a:p>
        </p:txBody>
      </p:sp>
    </p:spTree>
    <p:extLst>
      <p:ext uri="{BB962C8B-B14F-4D97-AF65-F5344CB8AC3E}">
        <p14:creationId xmlns:p14="http://schemas.microsoft.com/office/powerpoint/2010/main" val="6784134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dirty="0" smtClean="0"/>
              <a:t>Data Loaders: Many protections are against using the stack for control flow, We can still potentially use the stack for loading data. </a:t>
            </a:r>
          </a:p>
          <a:p>
            <a:r>
              <a:rPr lang="en-US" sz="1600" dirty="0" smtClean="0"/>
              <a:t>Memory Access: Loader, Storing from memory. </a:t>
            </a:r>
          </a:p>
          <a:p>
            <a:r>
              <a:rPr lang="en-US" sz="1600" dirty="0" smtClean="0"/>
              <a:t>Arithmetic and Logic: Add, Sub, </a:t>
            </a:r>
          </a:p>
          <a:p>
            <a:r>
              <a:rPr lang="en-US" sz="1600" dirty="0" smtClean="0"/>
              <a:t>Branching</a:t>
            </a:r>
          </a:p>
          <a:p>
            <a:r>
              <a:rPr lang="en-US" sz="1600" dirty="0" smtClean="0"/>
              <a:t>System Calls</a:t>
            </a:r>
          </a:p>
          <a:p>
            <a:r>
              <a:rPr lang="en-US" sz="1600" dirty="0" smtClean="0"/>
              <a:t>Register Cleaning (important and sometimes tricky in practice!) </a:t>
            </a:r>
          </a:p>
          <a:p>
            <a:r>
              <a:rPr lang="en-US" sz="1600" dirty="0" smtClean="0"/>
              <a:t>All of this will depend on the nature of our dispatch table. </a:t>
            </a:r>
            <a:endParaRPr lang="en-US" sz="1600" dirty="0"/>
          </a:p>
        </p:txBody>
      </p:sp>
      <p:sp>
        <p:nvSpPr>
          <p:cNvPr id="3" name="Title 2"/>
          <p:cNvSpPr>
            <a:spLocks noGrp="1"/>
          </p:cNvSpPr>
          <p:nvPr>
            <p:ph type="title"/>
          </p:nvPr>
        </p:nvSpPr>
        <p:spPr/>
        <p:txBody>
          <a:bodyPr/>
          <a:lstStyle/>
          <a:p>
            <a:r>
              <a:rPr lang="en-US" dirty="0" smtClean="0"/>
              <a:t>Basic Gadget Flavors</a:t>
            </a:r>
            <a:endParaRPr lang="en-US" dirty="0"/>
          </a:p>
        </p:txBody>
      </p:sp>
    </p:spTree>
    <p:extLst>
      <p:ext uri="{BB962C8B-B14F-4D97-AF65-F5344CB8AC3E}">
        <p14:creationId xmlns:p14="http://schemas.microsoft.com/office/powerpoint/2010/main" val="285845184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ROPGadget</a:t>
            </a:r>
            <a:endParaRPr lang="en-US" dirty="0" smtClean="0"/>
          </a:p>
          <a:p>
            <a:r>
              <a:rPr lang="en-US" dirty="0" err="1" smtClean="0"/>
              <a:t>Mona.py</a:t>
            </a:r>
            <a:endParaRPr lang="en-US" dirty="0" smtClean="0"/>
          </a:p>
          <a:p>
            <a:r>
              <a:rPr lang="en-US" dirty="0" err="1" smtClean="0"/>
              <a:t>Ropc</a:t>
            </a:r>
            <a:endParaRPr lang="en-US" dirty="0" smtClean="0"/>
          </a:p>
          <a:p>
            <a:r>
              <a:rPr lang="en-US" dirty="0" err="1" smtClean="0"/>
              <a:t>Ropper</a:t>
            </a:r>
            <a:endParaRPr lang="en-US" dirty="0" smtClean="0"/>
          </a:p>
          <a:p>
            <a:r>
              <a:rPr lang="en-US" dirty="0" smtClean="0"/>
              <a:t>Radare2</a:t>
            </a:r>
            <a:endParaRPr lang="en-US" dirty="0"/>
          </a:p>
        </p:txBody>
      </p:sp>
      <p:sp>
        <p:nvSpPr>
          <p:cNvPr id="3" name="Title 2"/>
          <p:cNvSpPr>
            <a:spLocks noGrp="1"/>
          </p:cNvSpPr>
          <p:nvPr>
            <p:ph type="title"/>
          </p:nvPr>
        </p:nvSpPr>
        <p:spPr/>
        <p:txBody>
          <a:bodyPr/>
          <a:lstStyle/>
          <a:p>
            <a:r>
              <a:rPr lang="en-US" dirty="0" smtClean="0"/>
              <a:t>Current Tools</a:t>
            </a:r>
            <a:endParaRPr lang="en-US" dirty="0"/>
          </a:p>
        </p:txBody>
      </p:sp>
    </p:spTree>
    <p:extLst>
      <p:ext uri="{BB962C8B-B14F-4D97-AF65-F5344CB8AC3E}">
        <p14:creationId xmlns:p14="http://schemas.microsoft.com/office/powerpoint/2010/main" val="8745714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dirty="0" smtClean="0"/>
              <a:t>ROP Gadget location tools each support searching for JMP instructions.</a:t>
            </a:r>
          </a:p>
          <a:p>
            <a:r>
              <a:rPr lang="en-US" sz="1600" dirty="0" smtClean="0"/>
              <a:t>Development is sped up from manual reverse engineering efforts, but identifying potential dispatcher gadgets is left as an exercise to for the reader</a:t>
            </a:r>
          </a:p>
          <a:p>
            <a:r>
              <a:rPr lang="en-US" sz="1600" dirty="0" smtClean="0"/>
              <a:t>Important functionality, like standard payloads (</a:t>
            </a:r>
            <a:r>
              <a:rPr lang="en-US" sz="1600" dirty="0" err="1" smtClean="0"/>
              <a:t>e.g</a:t>
            </a:r>
            <a:r>
              <a:rPr lang="en-US" sz="1600" dirty="0" smtClean="0"/>
              <a:t> </a:t>
            </a:r>
            <a:r>
              <a:rPr lang="en-US" sz="1600" dirty="0" err="1" smtClean="0"/>
              <a:t>memprotect</a:t>
            </a:r>
            <a:r>
              <a:rPr lang="en-US" sz="1600" dirty="0" smtClean="0"/>
              <a:t> calls in </a:t>
            </a:r>
            <a:r>
              <a:rPr lang="en-US" sz="1600" dirty="0" err="1" smtClean="0"/>
              <a:t>Libc</a:t>
            </a:r>
            <a:r>
              <a:rPr lang="en-US" sz="1600" dirty="0" smtClean="0"/>
              <a:t>) are not easily retrieved. </a:t>
            </a:r>
          </a:p>
          <a:p>
            <a:r>
              <a:rPr lang="en-US" sz="1600" dirty="0" smtClean="0"/>
              <a:t>Much work identifying and ordering gadgets is left to the exploit developer. </a:t>
            </a:r>
          </a:p>
          <a:p>
            <a:r>
              <a:rPr lang="en-US" sz="1600" dirty="0" smtClean="0"/>
              <a:t>On small to medium sized binaries, not many gadgets are found. </a:t>
            </a:r>
          </a:p>
          <a:p>
            <a:r>
              <a:rPr lang="en-US" sz="1600" dirty="0" smtClean="0"/>
              <a:t>The tools do not vet gadgets in any way – many gadgets are useless. </a:t>
            </a:r>
          </a:p>
          <a:p>
            <a:endParaRPr lang="en-US" sz="1600" dirty="0"/>
          </a:p>
        </p:txBody>
      </p:sp>
      <p:sp>
        <p:nvSpPr>
          <p:cNvPr id="3" name="Title 2"/>
          <p:cNvSpPr>
            <a:spLocks noGrp="1"/>
          </p:cNvSpPr>
          <p:nvPr>
            <p:ph type="title"/>
          </p:nvPr>
        </p:nvSpPr>
        <p:spPr/>
        <p:txBody>
          <a:bodyPr>
            <a:normAutofit fontScale="90000"/>
          </a:bodyPr>
          <a:lstStyle/>
          <a:p>
            <a:r>
              <a:rPr lang="en-US" dirty="0" smtClean="0"/>
              <a:t>Issues to Consider: Basic Support</a:t>
            </a:r>
            <a:endParaRPr lang="en-US" dirty="0"/>
          </a:p>
        </p:txBody>
      </p:sp>
    </p:spTree>
    <p:extLst>
      <p:ext uri="{BB962C8B-B14F-4D97-AF65-F5344CB8AC3E}">
        <p14:creationId xmlns:p14="http://schemas.microsoft.com/office/powerpoint/2010/main" val="58597380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dirty="0" smtClean="0"/>
              <a:t>Jump Oriented Programming is very useful on embedded platforms where stack control may not be easy to come by.</a:t>
            </a:r>
          </a:p>
          <a:p>
            <a:pPr lvl="1"/>
            <a:r>
              <a:rPr lang="en-US" sz="1200" dirty="0" smtClean="0"/>
              <a:t>Or there is no stack! </a:t>
            </a:r>
          </a:p>
          <a:p>
            <a:r>
              <a:rPr lang="en-US" sz="1600" dirty="0" smtClean="0"/>
              <a:t>Any platform which which attempts to introspect the </a:t>
            </a:r>
            <a:r>
              <a:rPr lang="en-US" sz="1600" dirty="0" err="1" smtClean="0"/>
              <a:t>callstack</a:t>
            </a:r>
            <a:r>
              <a:rPr lang="en-US" sz="1600" dirty="0" smtClean="0"/>
              <a:t> to maintain control flow may benefit from JMP oriented programming. </a:t>
            </a:r>
          </a:p>
          <a:p>
            <a:r>
              <a:rPr lang="en-US" sz="1600" dirty="0" smtClean="0"/>
              <a:t>However, ROP tools typically only support a handful of the most common architecture choices. Options beyond x86, ARM, and MIPS are often hard to come by. </a:t>
            </a:r>
          </a:p>
          <a:p>
            <a:pPr lvl="1"/>
            <a:r>
              <a:rPr lang="en-US" sz="1200" dirty="0" smtClean="0"/>
              <a:t>Except </a:t>
            </a:r>
            <a:r>
              <a:rPr lang="en-US" sz="1200" dirty="0" err="1" smtClean="0"/>
              <a:t>Radare</a:t>
            </a:r>
            <a:r>
              <a:rPr lang="en-US" sz="1200" dirty="0" smtClean="0"/>
              <a:t>, that supports everything under the sun. </a:t>
            </a:r>
          </a:p>
          <a:p>
            <a:endParaRPr lang="en-US" sz="1600" dirty="0"/>
          </a:p>
        </p:txBody>
      </p:sp>
      <p:sp>
        <p:nvSpPr>
          <p:cNvPr id="3" name="Title 2"/>
          <p:cNvSpPr>
            <a:spLocks noGrp="1"/>
          </p:cNvSpPr>
          <p:nvPr>
            <p:ph type="title"/>
          </p:nvPr>
        </p:nvSpPr>
        <p:spPr/>
        <p:txBody>
          <a:bodyPr>
            <a:normAutofit fontScale="90000"/>
          </a:bodyPr>
          <a:lstStyle/>
          <a:p>
            <a:r>
              <a:rPr lang="en-US" dirty="0" smtClean="0"/>
              <a:t>Issues to Consider: Architecture Support</a:t>
            </a:r>
            <a:endParaRPr lang="en-US" dirty="0"/>
          </a:p>
        </p:txBody>
      </p:sp>
    </p:spTree>
    <p:extLst>
      <p:ext uri="{BB962C8B-B14F-4D97-AF65-F5344CB8AC3E}">
        <p14:creationId xmlns:p14="http://schemas.microsoft.com/office/powerpoint/2010/main" val="226159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861130058"/>
              </p:ext>
            </p:extLst>
          </p:nvPr>
        </p:nvGraphicFramePr>
        <p:xfrm>
          <a:off x="457200" y="1481138"/>
          <a:ext cx="8229600" cy="4364118"/>
        </p:xfrm>
        <a:graphic>
          <a:graphicData uri="http://schemas.openxmlformats.org/drawingml/2006/table">
            <a:tbl>
              <a:tblPr firstRow="1" bandRow="1">
                <a:tableStyleId>{5C22544A-7EE6-4342-B048-85BDC9FD1C3A}</a:tableStyleId>
              </a:tblPr>
              <a:tblGrid>
                <a:gridCol w="2743200"/>
                <a:gridCol w="2743200"/>
                <a:gridCol w="2743200"/>
              </a:tblGrid>
              <a:tr h="1058466">
                <a:tc>
                  <a:txBody>
                    <a:bodyPr/>
                    <a:lstStyle/>
                    <a:p>
                      <a:r>
                        <a:rPr lang="en-US" dirty="0" smtClean="0"/>
                        <a:t>Tool</a:t>
                      </a:r>
                      <a:endParaRPr lang="en-US" dirty="0"/>
                    </a:p>
                  </a:txBody>
                  <a:tcPr/>
                </a:tc>
                <a:tc>
                  <a:txBody>
                    <a:bodyPr/>
                    <a:lstStyle/>
                    <a:p>
                      <a:r>
                        <a:rPr lang="en-US" dirty="0" smtClean="0"/>
                        <a:t>Supported Arch</a:t>
                      </a:r>
                      <a:endParaRPr lang="en-US" dirty="0"/>
                    </a:p>
                  </a:txBody>
                  <a:tcPr/>
                </a:tc>
                <a:tc>
                  <a:txBody>
                    <a:bodyPr/>
                    <a:lstStyle/>
                    <a:p>
                      <a:r>
                        <a:rPr lang="en-US" dirty="0" smtClean="0"/>
                        <a:t>JMP</a:t>
                      </a:r>
                      <a:r>
                        <a:rPr lang="en-US" baseline="0" dirty="0" smtClean="0"/>
                        <a:t> Supported Arch</a:t>
                      </a:r>
                      <a:endParaRPr lang="en-US" dirty="0"/>
                    </a:p>
                  </a:txBody>
                  <a:tcPr/>
                </a:tc>
              </a:tr>
              <a:tr h="1058466">
                <a:tc>
                  <a:txBody>
                    <a:bodyPr/>
                    <a:lstStyle/>
                    <a:p>
                      <a:r>
                        <a:rPr lang="en-US" dirty="0" err="1" smtClean="0"/>
                        <a:t>Ropper</a:t>
                      </a:r>
                      <a:endParaRPr lang="en-US" dirty="0"/>
                    </a:p>
                  </a:txBody>
                  <a:tcPr/>
                </a:tc>
                <a:tc>
                  <a:txBody>
                    <a:bodyPr/>
                    <a:lstStyle/>
                    <a:p>
                      <a:r>
                        <a:rPr lang="en-US" sz="1600" dirty="0" smtClean="0"/>
                        <a:t>x86,x86_64,MIPS/65,ARM,ARM64,PPC</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x86,x86_64,MIPS/65,ARM,ARM64,PPC</a:t>
                      </a:r>
                    </a:p>
                    <a:p>
                      <a:endParaRPr lang="en-US" dirty="0"/>
                    </a:p>
                  </a:txBody>
                  <a:tcPr/>
                </a:tc>
              </a:tr>
              <a:tr h="1058466">
                <a:tc>
                  <a:txBody>
                    <a:bodyPr/>
                    <a:lstStyle/>
                    <a:p>
                      <a:r>
                        <a:rPr lang="en-US" dirty="0" err="1" smtClean="0"/>
                        <a:t>RopGadget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x86,x86_64,MIPS/65,ARM,ARM64,PPC, SPARC, MIPS</a:t>
                      </a:r>
                    </a:p>
                    <a:p>
                      <a:endParaRPr lang="en-US" dirty="0"/>
                    </a:p>
                  </a:txBody>
                  <a:tcPr/>
                </a:tc>
                <a:tc>
                  <a:txBody>
                    <a:bodyPr/>
                    <a:lstStyle/>
                    <a:p>
                      <a:r>
                        <a:rPr lang="en-US" dirty="0" smtClean="0"/>
                        <a:t>x86</a:t>
                      </a:r>
                      <a:endParaRPr lang="en-US" dirty="0"/>
                    </a:p>
                  </a:txBody>
                  <a:tcPr/>
                </a:tc>
              </a:tr>
              <a:tr h="1058466">
                <a:tc>
                  <a:txBody>
                    <a:bodyPr/>
                    <a:lstStyle/>
                    <a:p>
                      <a:r>
                        <a:rPr lang="en-US" dirty="0" err="1" smtClean="0"/>
                        <a:t>Mona.Py</a:t>
                      </a:r>
                      <a:r>
                        <a:rPr lang="en-US" dirty="0" smtClean="0"/>
                        <a:t> </a:t>
                      </a:r>
                      <a:endParaRPr lang="en-US" dirty="0"/>
                    </a:p>
                  </a:txBody>
                  <a:tcPr/>
                </a:tc>
                <a:tc>
                  <a:txBody>
                    <a:bodyPr/>
                    <a:lstStyle/>
                    <a:p>
                      <a:r>
                        <a:rPr lang="en-US" dirty="0" smtClean="0"/>
                        <a:t>x86</a:t>
                      </a:r>
                      <a:endParaRPr lang="en-US" dirty="0"/>
                    </a:p>
                  </a:txBody>
                  <a:tcPr/>
                </a:tc>
                <a:tc>
                  <a:txBody>
                    <a:bodyPr/>
                    <a:lstStyle/>
                    <a:p>
                      <a:r>
                        <a:rPr lang="en-US" dirty="0" smtClean="0"/>
                        <a:t>X86 </a:t>
                      </a:r>
                      <a:endParaRPr lang="en-US" dirty="0"/>
                    </a:p>
                  </a:txBody>
                  <a:tcPr/>
                </a:tc>
              </a:tr>
            </a:tbl>
          </a:graphicData>
        </a:graphic>
      </p:graphicFrame>
      <p:sp>
        <p:nvSpPr>
          <p:cNvPr id="3" name="Title 2"/>
          <p:cNvSpPr>
            <a:spLocks noGrp="1"/>
          </p:cNvSpPr>
          <p:nvPr>
            <p:ph type="title"/>
          </p:nvPr>
        </p:nvSpPr>
        <p:spPr/>
        <p:txBody>
          <a:bodyPr>
            <a:normAutofit fontScale="90000"/>
          </a:bodyPr>
          <a:lstStyle/>
          <a:p>
            <a:r>
              <a:rPr lang="en-US" dirty="0" smtClean="0"/>
              <a:t>Architecture Support in Popular ROP Gadget Tools</a:t>
            </a:r>
            <a:endParaRPr lang="en-US" dirty="0"/>
          </a:p>
        </p:txBody>
      </p:sp>
    </p:spTree>
    <p:extLst>
      <p:ext uri="{BB962C8B-B14F-4D97-AF65-F5344CB8AC3E}">
        <p14:creationId xmlns:p14="http://schemas.microsoft.com/office/powerpoint/2010/main" val="109819844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dirty="0" smtClean="0"/>
              <a:t>Radare2 has a very generic ROP functionality to find gadgets, which can support just about any set of assembly instructions. </a:t>
            </a:r>
          </a:p>
          <a:p>
            <a:r>
              <a:rPr lang="en-US" sz="1600" dirty="0" smtClean="0"/>
              <a:t>Has a great deal of architecture support. </a:t>
            </a:r>
          </a:p>
          <a:p>
            <a:r>
              <a:rPr lang="en-US" sz="1600" dirty="0" smtClean="0"/>
              <a:t>This is balanced by the fact that R2 is a little complex to use, especially for this purpose. </a:t>
            </a:r>
          </a:p>
          <a:p>
            <a:r>
              <a:rPr lang="en-US" sz="1600" dirty="0" smtClean="0"/>
              <a:t>Supports AVR</a:t>
            </a:r>
          </a:p>
          <a:p>
            <a:r>
              <a:rPr lang="en-US" sz="1600" dirty="0" smtClean="0"/>
              <a:t>Has a robust gadget search feature </a:t>
            </a:r>
          </a:p>
          <a:p>
            <a:r>
              <a:rPr lang="en-US" sz="1600" dirty="0" smtClean="0"/>
              <a:t>No automated chains for virtual protect or other common payloads </a:t>
            </a:r>
            <a:endParaRPr lang="en-US" sz="1600" dirty="0"/>
          </a:p>
        </p:txBody>
      </p:sp>
      <p:sp>
        <p:nvSpPr>
          <p:cNvPr id="3" name="Title 2"/>
          <p:cNvSpPr>
            <a:spLocks noGrp="1"/>
          </p:cNvSpPr>
          <p:nvPr>
            <p:ph type="title"/>
          </p:nvPr>
        </p:nvSpPr>
        <p:spPr/>
        <p:txBody>
          <a:bodyPr/>
          <a:lstStyle/>
          <a:p>
            <a:r>
              <a:rPr lang="en-US" dirty="0" err="1" smtClean="0"/>
              <a:t>Radare</a:t>
            </a:r>
            <a:endParaRPr lang="en-US" dirty="0"/>
          </a:p>
        </p:txBody>
      </p:sp>
    </p:spTree>
    <p:extLst>
      <p:ext uri="{BB962C8B-B14F-4D97-AF65-F5344CB8AC3E}">
        <p14:creationId xmlns:p14="http://schemas.microsoft.com/office/powerpoint/2010/main" val="34512379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dirty="0" smtClean="0"/>
              <a:t>In all cases, the tools are meant to look for JMP gadgets, but not dispatch tables specifically (which would be a subset of all gadgets)</a:t>
            </a:r>
          </a:p>
          <a:p>
            <a:endParaRPr lang="en-US" sz="1600" dirty="0" smtClean="0"/>
          </a:p>
          <a:p>
            <a:r>
              <a:rPr lang="en-US" sz="1600" dirty="0" smtClean="0"/>
              <a:t>Gadgets are hardcoded into place, and a limited number are provided in each tool. </a:t>
            </a:r>
          </a:p>
          <a:p>
            <a:r>
              <a:rPr lang="en-US" sz="1600" dirty="0" smtClean="0"/>
              <a:t>Support for actual DEP bypassing payloads is varied, but generally lacking. You’re kind of on your own. </a:t>
            </a:r>
          </a:p>
          <a:p>
            <a:r>
              <a:rPr lang="en-US" sz="1600" dirty="0" smtClean="0"/>
              <a:t>Generally, pre-existing payloads for known linked libraries are not present. </a:t>
            </a:r>
          </a:p>
          <a:p>
            <a:r>
              <a:rPr lang="en-US" sz="1600" dirty="0" smtClean="0"/>
              <a:t>These problems are compounded in the less popular architectures. </a:t>
            </a:r>
          </a:p>
          <a:p>
            <a:endParaRPr lang="en-US" sz="1600" dirty="0"/>
          </a:p>
        </p:txBody>
      </p:sp>
      <p:sp>
        <p:nvSpPr>
          <p:cNvPr id="3" name="Title 2"/>
          <p:cNvSpPr>
            <a:spLocks noGrp="1"/>
          </p:cNvSpPr>
          <p:nvPr>
            <p:ph type="title"/>
          </p:nvPr>
        </p:nvSpPr>
        <p:spPr/>
        <p:txBody>
          <a:bodyPr/>
          <a:lstStyle/>
          <a:p>
            <a:r>
              <a:rPr lang="en-US" dirty="0" smtClean="0"/>
              <a:t>Actual Functionality Provided </a:t>
            </a:r>
            <a:endParaRPr lang="en-US" dirty="0"/>
          </a:p>
        </p:txBody>
      </p:sp>
    </p:spTree>
    <p:extLst>
      <p:ext uri="{BB962C8B-B14F-4D97-AF65-F5344CB8AC3E}">
        <p14:creationId xmlns:p14="http://schemas.microsoft.com/office/powerpoint/2010/main" val="130171271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dirty="0" smtClean="0"/>
              <a:t>Some issues finding JMP gadgets on smaller binaries</a:t>
            </a:r>
            <a:r>
              <a:rPr lang="is-IS" sz="1600" dirty="0" smtClean="0"/>
              <a:t>…</a:t>
            </a:r>
          </a:p>
          <a:p>
            <a:pPr marL="109728" indent="0">
              <a:buNone/>
            </a:pPr>
            <a:endParaRPr lang="en-US" sz="1600" dirty="0"/>
          </a:p>
        </p:txBody>
      </p:sp>
      <p:sp>
        <p:nvSpPr>
          <p:cNvPr id="3" name="Title 2"/>
          <p:cNvSpPr>
            <a:spLocks noGrp="1"/>
          </p:cNvSpPr>
          <p:nvPr>
            <p:ph type="title"/>
          </p:nvPr>
        </p:nvSpPr>
        <p:spPr/>
        <p:txBody>
          <a:bodyPr/>
          <a:lstStyle/>
          <a:p>
            <a:r>
              <a:rPr lang="en-US" dirty="0" err="1" smtClean="0"/>
              <a:t>Ropper</a:t>
            </a:r>
            <a:endParaRPr lang="en-US" dirty="0"/>
          </a:p>
        </p:txBody>
      </p:sp>
      <p:pic>
        <p:nvPicPr>
          <p:cNvPr id="4" name="Picture 3" descr="Screen Shot 2017-05-15 at 3.14.0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905000"/>
            <a:ext cx="8229600" cy="3939775"/>
          </a:xfrm>
          <a:prstGeom prst="rect">
            <a:avLst/>
          </a:prstGeom>
        </p:spPr>
      </p:pic>
    </p:spTree>
    <p:extLst>
      <p:ext uri="{BB962C8B-B14F-4D97-AF65-F5344CB8AC3E}">
        <p14:creationId xmlns:p14="http://schemas.microsoft.com/office/powerpoint/2010/main" val="16354886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dirty="0" smtClean="0"/>
              <a:t>John Dunlap</a:t>
            </a:r>
          </a:p>
          <a:p>
            <a:r>
              <a:rPr lang="en-US" sz="1600" dirty="0" smtClean="0"/>
              <a:t>Gotham Digital Science </a:t>
            </a:r>
          </a:p>
          <a:p>
            <a:r>
              <a:rPr lang="en-US" sz="1600" dirty="0" smtClean="0"/>
              <a:t>@johndunlap2</a:t>
            </a:r>
          </a:p>
          <a:p>
            <a:r>
              <a:rPr lang="en-US" sz="1600" dirty="0" smtClean="0"/>
              <a:t>Exploit developer, reverse engineer, security researcher, penetration tester with emphasis on static analysis and code review </a:t>
            </a:r>
          </a:p>
          <a:p>
            <a:r>
              <a:rPr lang="en-US" sz="1600" dirty="0" smtClean="0"/>
              <a:t>Fan of assembly language of all flavors </a:t>
            </a:r>
          </a:p>
          <a:p>
            <a:r>
              <a:rPr lang="en-US" sz="1600" dirty="0" smtClean="0"/>
              <a:t>Avid </a:t>
            </a:r>
            <a:r>
              <a:rPr lang="en-US" sz="1600" dirty="0" err="1" smtClean="0"/>
              <a:t>Demoscene</a:t>
            </a:r>
            <a:r>
              <a:rPr lang="en-US" sz="1600" dirty="0" smtClean="0"/>
              <a:t> enthusiast </a:t>
            </a:r>
          </a:p>
          <a:p>
            <a:r>
              <a:rPr lang="en-US" sz="1600" dirty="0" smtClean="0"/>
              <a:t>Play too much counterstrike </a:t>
            </a:r>
            <a:endParaRPr lang="en-US" sz="1600" dirty="0"/>
          </a:p>
        </p:txBody>
      </p:sp>
      <p:sp>
        <p:nvSpPr>
          <p:cNvPr id="3" name="Title 2"/>
          <p:cNvSpPr>
            <a:spLocks noGrp="1"/>
          </p:cNvSpPr>
          <p:nvPr>
            <p:ph type="title"/>
          </p:nvPr>
        </p:nvSpPr>
        <p:spPr/>
        <p:txBody>
          <a:bodyPr/>
          <a:lstStyle/>
          <a:p>
            <a:r>
              <a:rPr lang="en-US" dirty="0" smtClean="0"/>
              <a:t>Who am I? </a:t>
            </a:r>
            <a:endParaRPr lang="en-US" dirty="0"/>
          </a:p>
        </p:txBody>
      </p:sp>
    </p:spTree>
    <p:extLst>
      <p:ext uri="{BB962C8B-B14F-4D97-AF65-F5344CB8AC3E}">
        <p14:creationId xmlns:p14="http://schemas.microsoft.com/office/powerpoint/2010/main" val="1494306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dirty="0" smtClean="0"/>
              <a:t>Somewhat better results searching through Google Chrome. </a:t>
            </a:r>
          </a:p>
          <a:p>
            <a:r>
              <a:rPr lang="en-US" sz="1600" dirty="0" err="1" smtClean="0"/>
              <a:t>Ropper</a:t>
            </a:r>
            <a:r>
              <a:rPr lang="en-US" sz="1600" dirty="0" smtClean="0"/>
              <a:t> does not appear to search through linked libraries. That would be a time saver! </a:t>
            </a:r>
          </a:p>
          <a:p>
            <a:r>
              <a:rPr lang="en-US" sz="1600" dirty="0" smtClean="0"/>
              <a:t>Just found one gadget! </a:t>
            </a:r>
          </a:p>
          <a:p>
            <a:pPr marL="109728" indent="0">
              <a:buNone/>
            </a:pPr>
            <a:endParaRPr lang="en-US" sz="1600" dirty="0"/>
          </a:p>
        </p:txBody>
      </p:sp>
      <p:sp>
        <p:nvSpPr>
          <p:cNvPr id="3" name="Title 2"/>
          <p:cNvSpPr>
            <a:spLocks noGrp="1"/>
          </p:cNvSpPr>
          <p:nvPr>
            <p:ph type="title"/>
          </p:nvPr>
        </p:nvSpPr>
        <p:spPr/>
        <p:txBody>
          <a:bodyPr/>
          <a:lstStyle/>
          <a:p>
            <a:r>
              <a:rPr lang="en-US" dirty="0" err="1" smtClean="0"/>
              <a:t>Ropper</a:t>
            </a:r>
            <a:r>
              <a:rPr lang="en-US" dirty="0"/>
              <a:t> </a:t>
            </a:r>
            <a:r>
              <a:rPr lang="en-US" dirty="0" smtClean="0"/>
              <a:t>Cont.</a:t>
            </a:r>
            <a:endParaRPr lang="en-US" dirty="0"/>
          </a:p>
        </p:txBody>
      </p:sp>
      <p:pic>
        <p:nvPicPr>
          <p:cNvPr id="4" name="Picture 3" descr="Screen Shot 2017-05-15 at 3.21.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743200"/>
            <a:ext cx="5902036" cy="3258653"/>
          </a:xfrm>
          <a:prstGeom prst="rect">
            <a:avLst/>
          </a:prstGeom>
        </p:spPr>
      </p:pic>
    </p:spTree>
    <p:extLst>
      <p:ext uri="{BB962C8B-B14F-4D97-AF65-F5344CB8AC3E}">
        <p14:creationId xmlns:p14="http://schemas.microsoft.com/office/powerpoint/2010/main" val="103133076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dirty="0" smtClean="0"/>
              <a:t>Better performance on a much larger binary</a:t>
            </a:r>
          </a:p>
          <a:p>
            <a:r>
              <a:rPr lang="en-US" sz="1600" dirty="0" smtClean="0"/>
              <a:t>Still leaves us with homework to do</a:t>
            </a:r>
          </a:p>
          <a:p>
            <a:pPr marL="109728" indent="0">
              <a:buNone/>
            </a:pPr>
            <a:endParaRPr lang="en-US" sz="1600" dirty="0"/>
          </a:p>
        </p:txBody>
      </p:sp>
      <p:sp>
        <p:nvSpPr>
          <p:cNvPr id="3" name="Title 2"/>
          <p:cNvSpPr>
            <a:spLocks noGrp="1"/>
          </p:cNvSpPr>
          <p:nvPr>
            <p:ph type="title"/>
          </p:nvPr>
        </p:nvSpPr>
        <p:spPr/>
        <p:txBody>
          <a:bodyPr/>
          <a:lstStyle/>
          <a:p>
            <a:r>
              <a:rPr lang="en-US" dirty="0" err="1" smtClean="0"/>
              <a:t>Ropper</a:t>
            </a:r>
            <a:r>
              <a:rPr lang="en-US" dirty="0" smtClean="0"/>
              <a:t> </a:t>
            </a:r>
            <a:r>
              <a:rPr lang="en-US" dirty="0" err="1" smtClean="0"/>
              <a:t>Cont</a:t>
            </a:r>
            <a:endParaRPr lang="en-US" dirty="0"/>
          </a:p>
        </p:txBody>
      </p:sp>
      <p:pic>
        <p:nvPicPr>
          <p:cNvPr id="4" name="Picture 3" descr="Screen Shot 2017-05-15 at 3.51.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298" y="2514600"/>
            <a:ext cx="8503330" cy="4045481"/>
          </a:xfrm>
          <a:prstGeom prst="rect">
            <a:avLst/>
          </a:prstGeom>
        </p:spPr>
      </p:pic>
    </p:spTree>
    <p:extLst>
      <p:ext uri="{BB962C8B-B14F-4D97-AF65-F5344CB8AC3E}">
        <p14:creationId xmlns:p14="http://schemas.microsoft.com/office/powerpoint/2010/main" val="44553452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dirty="0" smtClean="0"/>
              <a:t>Good number of gadgets found.</a:t>
            </a:r>
          </a:p>
          <a:p>
            <a:r>
              <a:rPr lang="en-US" sz="1600" dirty="0" smtClean="0"/>
              <a:t>We can filter by register – that kind of helps. </a:t>
            </a:r>
          </a:p>
          <a:p>
            <a:r>
              <a:rPr lang="en-US" sz="1600" dirty="0" smtClean="0"/>
              <a:t>However, all we get are the addresses of the gadgets, no match up to known payloads, Gadget types, or the context of gadgets. </a:t>
            </a:r>
          </a:p>
          <a:p>
            <a:r>
              <a:rPr lang="en-US" sz="1600" dirty="0" smtClean="0"/>
              <a:t>User is left to put together the pieces. </a:t>
            </a:r>
          </a:p>
          <a:p>
            <a:r>
              <a:rPr lang="en-US" sz="1600" dirty="0" smtClean="0"/>
              <a:t>A </a:t>
            </a:r>
            <a:r>
              <a:rPr lang="en-US" sz="1600" dirty="0" err="1" smtClean="0"/>
              <a:t>JOPChain</a:t>
            </a:r>
            <a:r>
              <a:rPr lang="en-US" sz="1600" dirty="0" smtClean="0"/>
              <a:t> feature similar to the </a:t>
            </a:r>
            <a:r>
              <a:rPr lang="en-US" sz="1600" dirty="0" err="1" smtClean="0"/>
              <a:t>ROPChain</a:t>
            </a:r>
            <a:r>
              <a:rPr lang="en-US" sz="1600" dirty="0" smtClean="0"/>
              <a:t> feature would </a:t>
            </a:r>
            <a:r>
              <a:rPr lang="en-US" sz="1600" smtClean="0"/>
              <a:t>be awesome! </a:t>
            </a:r>
            <a:endParaRPr lang="en-US" sz="1600" dirty="0"/>
          </a:p>
        </p:txBody>
      </p:sp>
      <p:sp>
        <p:nvSpPr>
          <p:cNvPr id="3" name="Title 2"/>
          <p:cNvSpPr>
            <a:spLocks noGrp="1"/>
          </p:cNvSpPr>
          <p:nvPr>
            <p:ph type="title"/>
          </p:nvPr>
        </p:nvSpPr>
        <p:spPr/>
        <p:txBody>
          <a:bodyPr/>
          <a:lstStyle/>
          <a:p>
            <a:r>
              <a:rPr lang="en-US" dirty="0" err="1" smtClean="0"/>
              <a:t>Ropper</a:t>
            </a:r>
            <a:r>
              <a:rPr lang="en-US" dirty="0" smtClean="0"/>
              <a:t> </a:t>
            </a:r>
            <a:r>
              <a:rPr lang="en-US" dirty="0" err="1" smtClean="0"/>
              <a:t>Cont</a:t>
            </a:r>
            <a:endParaRPr lang="en-US" dirty="0"/>
          </a:p>
        </p:txBody>
      </p:sp>
    </p:spTree>
    <p:extLst>
      <p:ext uri="{BB962C8B-B14F-4D97-AF65-F5344CB8AC3E}">
        <p14:creationId xmlns:p14="http://schemas.microsoft.com/office/powerpoint/2010/main" val="68972590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dirty="0" smtClean="0"/>
              <a:t>More is found in the Google Chrome main binary, but still not quite ideal. </a:t>
            </a:r>
          </a:p>
          <a:p>
            <a:pPr marL="109728" indent="0">
              <a:buNone/>
            </a:pPr>
            <a:endParaRPr lang="en-US" sz="1600" dirty="0"/>
          </a:p>
        </p:txBody>
      </p:sp>
      <p:sp>
        <p:nvSpPr>
          <p:cNvPr id="3" name="Title 2"/>
          <p:cNvSpPr>
            <a:spLocks noGrp="1"/>
          </p:cNvSpPr>
          <p:nvPr>
            <p:ph type="title"/>
          </p:nvPr>
        </p:nvSpPr>
        <p:spPr/>
        <p:txBody>
          <a:bodyPr/>
          <a:lstStyle/>
          <a:p>
            <a:r>
              <a:rPr lang="en-US" dirty="0" err="1" smtClean="0"/>
              <a:t>Ropgadget</a:t>
            </a:r>
            <a:endParaRPr lang="en-US" dirty="0"/>
          </a:p>
        </p:txBody>
      </p:sp>
      <p:pic>
        <p:nvPicPr>
          <p:cNvPr id="4" name="Picture 3" descr="Screen Shot 2017-05-15 at 3.35.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00"/>
            <a:ext cx="9144000" cy="1978526"/>
          </a:xfrm>
          <a:prstGeom prst="rect">
            <a:avLst/>
          </a:prstGeom>
        </p:spPr>
      </p:pic>
    </p:spTree>
    <p:extLst>
      <p:ext uri="{BB962C8B-B14F-4D97-AF65-F5344CB8AC3E}">
        <p14:creationId xmlns:p14="http://schemas.microsoft.com/office/powerpoint/2010/main" val="380916992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dirty="0" smtClean="0"/>
              <a:t>Against </a:t>
            </a:r>
            <a:r>
              <a:rPr lang="en-US" sz="1600" dirty="0" err="1" smtClean="0"/>
              <a:t>LibObjectiveC</a:t>
            </a:r>
            <a:r>
              <a:rPr lang="en-US" sz="1600" dirty="0" smtClean="0"/>
              <a:t> we find much more</a:t>
            </a:r>
          </a:p>
          <a:p>
            <a:pPr marL="109728" indent="0">
              <a:buNone/>
            </a:pPr>
            <a:endParaRPr lang="en-US" sz="1600" dirty="0"/>
          </a:p>
        </p:txBody>
      </p:sp>
      <p:sp>
        <p:nvSpPr>
          <p:cNvPr id="3" name="Title 2"/>
          <p:cNvSpPr>
            <a:spLocks noGrp="1"/>
          </p:cNvSpPr>
          <p:nvPr>
            <p:ph type="title"/>
          </p:nvPr>
        </p:nvSpPr>
        <p:spPr/>
        <p:txBody>
          <a:bodyPr/>
          <a:lstStyle/>
          <a:p>
            <a:r>
              <a:rPr lang="en-US" dirty="0" err="1" smtClean="0"/>
              <a:t>ROPGadget</a:t>
            </a:r>
            <a:endParaRPr lang="en-US" dirty="0"/>
          </a:p>
        </p:txBody>
      </p:sp>
      <p:pic>
        <p:nvPicPr>
          <p:cNvPr id="4" name="Picture 3" descr="Screen Shot 2017-05-15 at 3.43.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219200"/>
            <a:ext cx="8511157" cy="4099280"/>
          </a:xfrm>
          <a:prstGeom prst="rect">
            <a:avLst/>
          </a:prstGeom>
        </p:spPr>
      </p:pic>
    </p:spTree>
    <p:extLst>
      <p:ext uri="{BB962C8B-B14F-4D97-AF65-F5344CB8AC3E}">
        <p14:creationId xmlns:p14="http://schemas.microsoft.com/office/powerpoint/2010/main" val="83219101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05-23 at 1.50.16 PM.png"/>
          <p:cNvPicPr>
            <a:picLocks noGrp="1" noChangeAspect="1"/>
          </p:cNvPicPr>
          <p:nvPr>
            <p:ph idx="1"/>
          </p:nvPr>
        </p:nvPicPr>
        <p:blipFill>
          <a:blip r:embed="rId2">
            <a:extLst>
              <a:ext uri="{28A0092B-C50C-407E-A947-70E740481C1C}">
                <a14:useLocalDpi xmlns:a14="http://schemas.microsoft.com/office/drawing/2010/main" val="0"/>
              </a:ext>
            </a:extLst>
          </a:blip>
          <a:srcRect t="-72223" b="-72223"/>
          <a:stretch>
            <a:fillRect/>
          </a:stretch>
        </p:blipFill>
        <p:spPr>
          <a:xfrm>
            <a:off x="762000" y="1481329"/>
            <a:ext cx="7239000" cy="2633471"/>
          </a:xfrm>
        </p:spPr>
      </p:pic>
      <p:sp>
        <p:nvSpPr>
          <p:cNvPr id="3" name="Title 2"/>
          <p:cNvSpPr>
            <a:spLocks noGrp="1"/>
          </p:cNvSpPr>
          <p:nvPr>
            <p:ph type="title"/>
          </p:nvPr>
        </p:nvSpPr>
        <p:spPr/>
        <p:txBody>
          <a:bodyPr/>
          <a:lstStyle/>
          <a:p>
            <a:r>
              <a:rPr lang="en-US" dirty="0" err="1" smtClean="0"/>
              <a:t>Mona.py</a:t>
            </a:r>
            <a:endParaRPr lang="en-US" dirty="0"/>
          </a:p>
        </p:txBody>
      </p:sp>
    </p:spTree>
    <p:extLst>
      <p:ext uri="{BB962C8B-B14F-4D97-AF65-F5344CB8AC3E}">
        <p14:creationId xmlns:p14="http://schemas.microsoft.com/office/powerpoint/2010/main" val="204913532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dirty="0" smtClean="0"/>
              <a:t>More options. </a:t>
            </a:r>
          </a:p>
          <a:p>
            <a:r>
              <a:rPr lang="en-US" sz="1600" dirty="0" smtClean="0"/>
              <a:t>More targeted approach – simple JMP gadget search, and a search for specific useful JOP gadgets. </a:t>
            </a:r>
          </a:p>
          <a:p>
            <a:r>
              <a:rPr lang="en-US" sz="1600" dirty="0" smtClean="0"/>
              <a:t>Loads linked libraries and checks them for ASLR/DEP – big deal!</a:t>
            </a:r>
          </a:p>
          <a:p>
            <a:r>
              <a:rPr lang="en-US" sz="1600" dirty="0" smtClean="0"/>
              <a:t>Is not able to create a fully realized payload the way that the similarly excellent ROP modules can. No out of the box ASLR bypass! </a:t>
            </a:r>
          </a:p>
          <a:p>
            <a:r>
              <a:rPr lang="en-US" sz="1600" dirty="0" smtClean="0"/>
              <a:t>No real 64bit support</a:t>
            </a:r>
          </a:p>
          <a:p>
            <a:endParaRPr lang="en-US" sz="1600" dirty="0"/>
          </a:p>
          <a:p>
            <a:endParaRPr lang="en-US" sz="1600" dirty="0"/>
          </a:p>
        </p:txBody>
      </p:sp>
      <p:sp>
        <p:nvSpPr>
          <p:cNvPr id="3" name="Title 2"/>
          <p:cNvSpPr>
            <a:spLocks noGrp="1"/>
          </p:cNvSpPr>
          <p:nvPr>
            <p:ph type="title"/>
          </p:nvPr>
        </p:nvSpPr>
        <p:spPr/>
        <p:txBody>
          <a:bodyPr/>
          <a:lstStyle/>
          <a:p>
            <a:r>
              <a:rPr lang="en-US" dirty="0" err="1" smtClean="0"/>
              <a:t>Mona.py</a:t>
            </a:r>
            <a:endParaRPr lang="en-US" dirty="0"/>
          </a:p>
        </p:txBody>
      </p:sp>
    </p:spTree>
    <p:extLst>
      <p:ext uri="{BB962C8B-B14F-4D97-AF65-F5344CB8AC3E}">
        <p14:creationId xmlns:p14="http://schemas.microsoft.com/office/powerpoint/2010/main" val="10979699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dirty="0" smtClean="0"/>
              <a:t>Lack of gadgets: Each tool only looks for JMP/CALL. Very large binaries are required to build a whole payload this way. </a:t>
            </a:r>
          </a:p>
          <a:p>
            <a:r>
              <a:rPr lang="en-US" sz="1600" dirty="0" smtClean="0"/>
              <a:t>Analysis overhead: The exploit developer is forced review each gadget manually and determine it’s potential function. </a:t>
            </a:r>
          </a:p>
          <a:p>
            <a:r>
              <a:rPr lang="en-US" sz="1600" dirty="0" smtClean="0"/>
              <a:t>Very little help finding “dispatch” gadgets. </a:t>
            </a:r>
          </a:p>
          <a:p>
            <a:r>
              <a:rPr lang="en-US" sz="1600" dirty="0" smtClean="0"/>
              <a:t>No help linking dispatch gadgets to useful gadgets. </a:t>
            </a:r>
          </a:p>
          <a:p>
            <a:r>
              <a:rPr lang="en-US" sz="1600" dirty="0" smtClean="0"/>
              <a:t>Ultimately producing a DEP bypass with any of the tools is a painstaking manual process which hinges on a the binary have a huge number of JMP or CALL instructions. </a:t>
            </a:r>
            <a:endParaRPr lang="en-US" sz="1600" dirty="0"/>
          </a:p>
        </p:txBody>
      </p:sp>
      <p:sp>
        <p:nvSpPr>
          <p:cNvPr id="3" name="Title 2"/>
          <p:cNvSpPr>
            <a:spLocks noGrp="1"/>
          </p:cNvSpPr>
          <p:nvPr>
            <p:ph type="title"/>
          </p:nvPr>
        </p:nvSpPr>
        <p:spPr/>
        <p:txBody>
          <a:bodyPr/>
          <a:lstStyle/>
          <a:p>
            <a:r>
              <a:rPr lang="en-US" dirty="0" smtClean="0"/>
              <a:t>General Issues</a:t>
            </a:r>
            <a:endParaRPr lang="en-US" dirty="0"/>
          </a:p>
        </p:txBody>
      </p:sp>
    </p:spTree>
    <p:extLst>
      <p:ext uri="{BB962C8B-B14F-4D97-AF65-F5344CB8AC3E}">
        <p14:creationId xmlns:p14="http://schemas.microsoft.com/office/powerpoint/2010/main" val="424450819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dirty="0" smtClean="0"/>
              <a:t>Add more potential gadget </a:t>
            </a:r>
            <a:r>
              <a:rPr lang="en-US" sz="1600" dirty="0" err="1" smtClean="0"/>
              <a:t>opcodes</a:t>
            </a:r>
            <a:endParaRPr lang="en-US" sz="1600" dirty="0" smtClean="0"/>
          </a:p>
          <a:p>
            <a:r>
              <a:rPr lang="en-US" sz="1600" dirty="0" smtClean="0"/>
              <a:t>Ensure that the current tools find all the gadgets they are supposed to</a:t>
            </a:r>
          </a:p>
          <a:p>
            <a:r>
              <a:rPr lang="en-US" sz="1600" dirty="0" smtClean="0"/>
              <a:t>Look for opportunities in misaligned or otherwise invalid instructions</a:t>
            </a:r>
          </a:p>
          <a:p>
            <a:r>
              <a:rPr lang="en-US" sz="1600" dirty="0" smtClean="0"/>
              <a:t>Find opportunities where the tool may consider a CONDITIONAL jump a non-conditional jump. Conditional jumps are often placed after “sanity check” code like “if (</a:t>
            </a:r>
            <a:r>
              <a:rPr lang="en-US" sz="1600" dirty="0" err="1" smtClean="0"/>
              <a:t>fileOpened</a:t>
            </a:r>
            <a:r>
              <a:rPr lang="en-US" sz="1600" dirty="0" smtClean="0"/>
              <a:t>){“ – these JMPs can be added to the list of candidates but must be vetted somehow. </a:t>
            </a:r>
          </a:p>
          <a:p>
            <a:endParaRPr lang="en-US" sz="1600" dirty="0"/>
          </a:p>
        </p:txBody>
      </p:sp>
      <p:sp>
        <p:nvSpPr>
          <p:cNvPr id="3" name="Title 2"/>
          <p:cNvSpPr>
            <a:spLocks noGrp="1"/>
          </p:cNvSpPr>
          <p:nvPr>
            <p:ph type="title"/>
          </p:nvPr>
        </p:nvSpPr>
        <p:spPr/>
        <p:txBody>
          <a:bodyPr/>
          <a:lstStyle/>
          <a:p>
            <a:r>
              <a:rPr lang="en-US" dirty="0" smtClean="0"/>
              <a:t>Improving Basic Gadget Search</a:t>
            </a:r>
            <a:endParaRPr lang="en-US" dirty="0"/>
          </a:p>
        </p:txBody>
      </p:sp>
    </p:spTree>
    <p:extLst>
      <p:ext uri="{BB962C8B-B14F-4D97-AF65-F5344CB8AC3E}">
        <p14:creationId xmlns:p14="http://schemas.microsoft.com/office/powerpoint/2010/main" val="70278741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dirty="0" smtClean="0"/>
              <a:t>Searches by hardcoded </a:t>
            </a:r>
            <a:r>
              <a:rPr lang="en-US" sz="1600" dirty="0" err="1" smtClean="0"/>
              <a:t>opcodes</a:t>
            </a:r>
            <a:r>
              <a:rPr lang="en-US" sz="1600" dirty="0" smtClean="0"/>
              <a:t> based on a hardcoded list of registers.</a:t>
            </a:r>
          </a:p>
          <a:p>
            <a:r>
              <a:rPr lang="en-US" sz="1600" dirty="0" smtClean="0"/>
              <a:t>Context of the gadget is not given </a:t>
            </a:r>
          </a:p>
          <a:p>
            <a:r>
              <a:rPr lang="en-US" sz="1600" dirty="0" smtClean="0"/>
              <a:t>Ensured that “misaligned” instructions are searched for:</a:t>
            </a:r>
          </a:p>
          <a:p>
            <a:pPr lvl="1"/>
            <a:r>
              <a:rPr lang="en-US" sz="1200" dirty="0" smtClean="0"/>
              <a:t>This was hard to accomplish in </a:t>
            </a:r>
            <a:r>
              <a:rPr lang="en-US" sz="1200" dirty="0" err="1" smtClean="0"/>
              <a:t>Ropper</a:t>
            </a:r>
            <a:r>
              <a:rPr lang="en-US" sz="1200" dirty="0" smtClean="0"/>
              <a:t>, and ultimately of limited use – see later in the talk for more on that. </a:t>
            </a:r>
          </a:p>
          <a:p>
            <a:r>
              <a:rPr lang="en-US" sz="1600" dirty="0" smtClean="0"/>
              <a:t>General purpose registers r8-r15 not included in this list. </a:t>
            </a:r>
          </a:p>
          <a:p>
            <a:pPr lvl="1"/>
            <a:r>
              <a:rPr lang="en-US" sz="1200" dirty="0" smtClean="0"/>
              <a:t>R8-R15 Support added in for JMP and CALL instructions </a:t>
            </a:r>
          </a:p>
          <a:p>
            <a:pPr lvl="1"/>
            <a:r>
              <a:rPr lang="en-US" sz="1200" dirty="0" smtClean="0"/>
              <a:t>Also added support for </a:t>
            </a:r>
            <a:r>
              <a:rPr lang="en-US" sz="1200" dirty="0" err="1" smtClean="0"/>
              <a:t>jmp</a:t>
            </a:r>
            <a:r>
              <a:rPr lang="en-US" sz="1200" dirty="0" smtClean="0"/>
              <a:t> [</a:t>
            </a:r>
            <a:r>
              <a:rPr lang="en-US" sz="1200" dirty="0" err="1" smtClean="0"/>
              <a:t>rax</a:t>
            </a:r>
            <a:r>
              <a:rPr lang="en-US" sz="1200" dirty="0" smtClean="0"/>
              <a:t>] and call [</a:t>
            </a:r>
            <a:r>
              <a:rPr lang="en-US" sz="1200" dirty="0" err="1" smtClean="0"/>
              <a:t>rax</a:t>
            </a:r>
            <a:r>
              <a:rPr lang="en-US" sz="1200" dirty="0" smtClean="0"/>
              <a:t>] </a:t>
            </a:r>
          </a:p>
          <a:p>
            <a:r>
              <a:rPr lang="en-US" sz="1600" dirty="0" smtClean="0"/>
              <a:t>Curious Question: Can you jump to a SIMD register? You shouldn’t be able to</a:t>
            </a:r>
            <a:r>
              <a:rPr lang="is-IS" sz="1600" dirty="0" smtClean="0"/>
              <a:t>…</a:t>
            </a:r>
          </a:p>
          <a:p>
            <a:pPr lvl="1"/>
            <a:r>
              <a:rPr lang="is-IS" sz="1200" dirty="0" smtClean="0"/>
              <a:t>No, but it’s a fun thought. </a:t>
            </a:r>
          </a:p>
          <a:p>
            <a:pPr lvl="1"/>
            <a:r>
              <a:rPr lang="is-IS" sz="1200" dirty="0" smtClean="0"/>
              <a:t>Someone needs to think exploit schenanigans with SIMD registers, I like the things. </a:t>
            </a:r>
          </a:p>
          <a:p>
            <a:pPr lvl="1"/>
            <a:endParaRPr lang="is-IS" sz="1200" dirty="0" smtClean="0"/>
          </a:p>
          <a:p>
            <a:pPr marL="109728" indent="0">
              <a:buNone/>
            </a:pPr>
            <a:endParaRPr lang="en-US" sz="1600" dirty="0"/>
          </a:p>
        </p:txBody>
      </p:sp>
      <p:sp>
        <p:nvSpPr>
          <p:cNvPr id="3" name="Title 2"/>
          <p:cNvSpPr>
            <a:spLocks noGrp="1"/>
          </p:cNvSpPr>
          <p:nvPr>
            <p:ph type="title"/>
          </p:nvPr>
        </p:nvSpPr>
        <p:spPr/>
        <p:txBody>
          <a:bodyPr>
            <a:normAutofit fontScale="90000"/>
          </a:bodyPr>
          <a:lstStyle/>
          <a:p>
            <a:r>
              <a:rPr lang="en-US" dirty="0" smtClean="0"/>
              <a:t>Gadget Search Improvements - </a:t>
            </a:r>
            <a:r>
              <a:rPr lang="en-US" dirty="0" err="1" smtClean="0"/>
              <a:t>Ropper</a:t>
            </a:r>
            <a:endParaRPr lang="en-US" dirty="0"/>
          </a:p>
        </p:txBody>
      </p:sp>
    </p:spTree>
    <p:extLst>
      <p:ext uri="{BB962C8B-B14F-4D97-AF65-F5344CB8AC3E}">
        <p14:creationId xmlns:p14="http://schemas.microsoft.com/office/powerpoint/2010/main" val="309096188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A variation of Return Oriented Programming </a:t>
            </a:r>
          </a:p>
          <a:p>
            <a:r>
              <a:rPr lang="en-US" sz="2000" dirty="0">
                <a:hlinkClick r:id="rId2"/>
              </a:rPr>
              <a:t>https://repository.lib.ncsu.edu/bitstream/handle/1840.4/4135/TR-2010-8.pdf?sequence=1&amp;isAllowed=</a:t>
            </a:r>
            <a:r>
              <a:rPr lang="en-US" sz="2000" dirty="0" smtClean="0">
                <a:hlinkClick r:id="rId2"/>
              </a:rPr>
              <a:t>y</a:t>
            </a:r>
            <a:endParaRPr lang="en-US" sz="2000" dirty="0" smtClean="0"/>
          </a:p>
          <a:p>
            <a:r>
              <a:rPr lang="en-US" sz="2000" dirty="0" smtClean="0"/>
              <a:t>First described in 2010 by a group at North Carolina State University </a:t>
            </a:r>
          </a:p>
          <a:p>
            <a:r>
              <a:rPr lang="en-US" sz="2000" dirty="0" smtClean="0"/>
              <a:t>The technique described in the original paper is not often used in public exploits. </a:t>
            </a:r>
            <a:endParaRPr lang="en-US" sz="2000" dirty="0"/>
          </a:p>
        </p:txBody>
      </p:sp>
      <p:sp>
        <p:nvSpPr>
          <p:cNvPr id="3" name="Title 2"/>
          <p:cNvSpPr>
            <a:spLocks noGrp="1"/>
          </p:cNvSpPr>
          <p:nvPr>
            <p:ph type="title"/>
          </p:nvPr>
        </p:nvSpPr>
        <p:spPr/>
        <p:txBody>
          <a:bodyPr/>
          <a:lstStyle/>
          <a:p>
            <a:r>
              <a:rPr lang="en-US" dirty="0" smtClean="0"/>
              <a:t>What is JOP?</a:t>
            </a:r>
            <a:endParaRPr lang="en-US" dirty="0"/>
          </a:p>
        </p:txBody>
      </p:sp>
    </p:spTree>
    <p:extLst>
      <p:ext uri="{BB962C8B-B14F-4D97-AF65-F5344CB8AC3E}">
        <p14:creationId xmlns:p14="http://schemas.microsoft.com/office/powerpoint/2010/main" val="135102823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dirty="0" smtClean="0"/>
              <a:t>Capstone once again</a:t>
            </a:r>
          </a:p>
          <a:p>
            <a:r>
              <a:rPr lang="en-US" sz="1600" dirty="0" smtClean="0"/>
              <a:t>Slightly different approach to coding but essentially the same results. </a:t>
            </a:r>
          </a:p>
          <a:p>
            <a:r>
              <a:rPr lang="en-US" sz="1600" dirty="0" smtClean="0"/>
              <a:t>Already supports R8-R-12 and [</a:t>
            </a:r>
            <a:r>
              <a:rPr lang="en-US" sz="1600" dirty="0" err="1" smtClean="0"/>
              <a:t>eax</a:t>
            </a:r>
            <a:r>
              <a:rPr lang="en-US" sz="1600" dirty="0" smtClean="0"/>
              <a:t>] style gadgets. </a:t>
            </a:r>
          </a:p>
          <a:p>
            <a:r>
              <a:rPr lang="en-US" sz="1600" dirty="0" smtClean="0"/>
              <a:t>Not much to add in terms of current X86-64 support. </a:t>
            </a:r>
            <a:endParaRPr lang="en-US" sz="1600" dirty="0"/>
          </a:p>
        </p:txBody>
      </p:sp>
      <p:sp>
        <p:nvSpPr>
          <p:cNvPr id="3" name="Title 2"/>
          <p:cNvSpPr>
            <a:spLocks noGrp="1"/>
          </p:cNvSpPr>
          <p:nvPr>
            <p:ph type="title"/>
          </p:nvPr>
        </p:nvSpPr>
        <p:spPr/>
        <p:txBody>
          <a:bodyPr>
            <a:normAutofit fontScale="90000"/>
          </a:bodyPr>
          <a:lstStyle/>
          <a:p>
            <a:r>
              <a:rPr lang="en-US" dirty="0" smtClean="0"/>
              <a:t>Gadget Search Improvements – </a:t>
            </a:r>
            <a:r>
              <a:rPr lang="en-US" dirty="0" err="1" smtClean="0"/>
              <a:t>Rop</a:t>
            </a:r>
            <a:r>
              <a:rPr lang="en-US" dirty="0" smtClean="0"/>
              <a:t> Gadget</a:t>
            </a:r>
            <a:endParaRPr lang="en-US" dirty="0"/>
          </a:p>
        </p:txBody>
      </p:sp>
    </p:spTree>
    <p:extLst>
      <p:ext uri="{BB962C8B-B14F-4D97-AF65-F5344CB8AC3E}">
        <p14:creationId xmlns:p14="http://schemas.microsoft.com/office/powerpoint/2010/main" val="102380993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dirty="0" err="1" smtClean="0"/>
              <a:t>Mona.py</a:t>
            </a:r>
            <a:r>
              <a:rPr lang="en-US" sz="1600" dirty="0" smtClean="0"/>
              <a:t> is a single 20k python file.</a:t>
            </a:r>
          </a:p>
          <a:p>
            <a:r>
              <a:rPr lang="en-US" sz="1600" dirty="0" smtClean="0"/>
              <a:t>With really good code! </a:t>
            </a:r>
          </a:p>
          <a:p>
            <a:r>
              <a:rPr lang="en-US" sz="1600" dirty="0" smtClean="0"/>
              <a:t>Doesn’t search for R8-R15 registers in gadget search</a:t>
            </a:r>
          </a:p>
          <a:p>
            <a:pPr lvl="1"/>
            <a:r>
              <a:rPr lang="en-US" sz="1200" dirty="0" smtClean="0"/>
              <a:t>This would be easy to add in theory based on the code. </a:t>
            </a:r>
          </a:p>
          <a:p>
            <a:r>
              <a:rPr lang="en-US" sz="1600" dirty="0" smtClean="0"/>
              <a:t>Unfortunately </a:t>
            </a:r>
            <a:r>
              <a:rPr lang="en-US" sz="1600" dirty="0" err="1" smtClean="0"/>
              <a:t>Mona.py</a:t>
            </a:r>
            <a:r>
              <a:rPr lang="en-US" sz="1600" dirty="0" smtClean="0"/>
              <a:t> doesn’t analyze x64 binaries </a:t>
            </a:r>
            <a:r>
              <a:rPr lang="en-US" sz="1600" dirty="0" smtClean="0">
                <a:sym typeface="Wingdings"/>
              </a:rPr>
              <a:t>: ( </a:t>
            </a:r>
          </a:p>
          <a:p>
            <a:r>
              <a:rPr lang="en-US" sz="1600" dirty="0" smtClean="0"/>
              <a:t> “It will require some work to make both </a:t>
            </a:r>
            <a:r>
              <a:rPr lang="en-US" sz="1600" dirty="0" err="1" smtClean="0"/>
              <a:t>mona.py</a:t>
            </a:r>
            <a:r>
              <a:rPr lang="en-US" sz="1600" dirty="0" smtClean="0"/>
              <a:t> and </a:t>
            </a:r>
            <a:r>
              <a:rPr lang="en-US" sz="1600" dirty="0" err="1" smtClean="0"/>
              <a:t>windbglib</a:t>
            </a:r>
            <a:r>
              <a:rPr lang="en-US" sz="1600" dirty="0" smtClean="0"/>
              <a:t> compatible with x64” </a:t>
            </a:r>
          </a:p>
          <a:p>
            <a:pPr lvl="1"/>
            <a:r>
              <a:rPr lang="en-US" sz="1200" dirty="0" smtClean="0"/>
              <a:t>A project for a different day, sadly. </a:t>
            </a:r>
          </a:p>
          <a:p>
            <a:r>
              <a:rPr lang="en-US" sz="1600" dirty="0" smtClean="0"/>
              <a:t>Great implementation of a virtual protect DEP defeating gadget search! It would be awesome if there was a JMP only version. </a:t>
            </a:r>
          </a:p>
          <a:p>
            <a:r>
              <a:rPr lang="en-US" sz="1600" dirty="0" smtClean="0"/>
              <a:t>Sadly, we are tied down to </a:t>
            </a:r>
            <a:r>
              <a:rPr lang="en-US" sz="1600" dirty="0" err="1" smtClean="0"/>
              <a:t>windbg</a:t>
            </a:r>
            <a:r>
              <a:rPr lang="en-US" sz="1600" dirty="0" smtClean="0"/>
              <a:t> or immunity debugger. This means we can’t work in a purely static context. </a:t>
            </a:r>
          </a:p>
          <a:p>
            <a:endParaRPr lang="en-US" sz="1200" dirty="0" smtClean="0"/>
          </a:p>
          <a:p>
            <a:endParaRPr lang="en-US" sz="1600" dirty="0" smtClean="0"/>
          </a:p>
          <a:p>
            <a:endParaRPr lang="en-US" sz="1600" dirty="0" smtClean="0"/>
          </a:p>
          <a:p>
            <a:endParaRPr lang="en-US" sz="1600" dirty="0"/>
          </a:p>
        </p:txBody>
      </p:sp>
      <p:sp>
        <p:nvSpPr>
          <p:cNvPr id="3" name="Title 2"/>
          <p:cNvSpPr>
            <a:spLocks noGrp="1"/>
          </p:cNvSpPr>
          <p:nvPr>
            <p:ph type="title"/>
          </p:nvPr>
        </p:nvSpPr>
        <p:spPr/>
        <p:txBody>
          <a:bodyPr/>
          <a:lstStyle/>
          <a:p>
            <a:r>
              <a:rPr lang="en-US" dirty="0" smtClean="0"/>
              <a:t>Gadget Search – </a:t>
            </a:r>
            <a:r>
              <a:rPr lang="en-US" dirty="0" err="1" smtClean="0"/>
              <a:t>Mona.py</a:t>
            </a:r>
            <a:r>
              <a:rPr lang="en-US" dirty="0" smtClean="0"/>
              <a:t> </a:t>
            </a:r>
            <a:endParaRPr lang="en-US" dirty="0"/>
          </a:p>
        </p:txBody>
      </p:sp>
    </p:spTree>
    <p:extLst>
      <p:ext uri="{BB962C8B-B14F-4D97-AF65-F5344CB8AC3E}">
        <p14:creationId xmlns:p14="http://schemas.microsoft.com/office/powerpoint/2010/main" val="418797829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dirty="0" smtClean="0"/>
              <a:t>Reading a few instructions behind the jump and marking instructions with relevant properties would help the exploit developer. Think JMP ESP or POP POP RET – ADD EAX JMP EAX is a useful gadget.</a:t>
            </a:r>
          </a:p>
          <a:p>
            <a:pPr lvl="1"/>
            <a:r>
              <a:rPr lang="en-US" sz="1200" dirty="0" smtClean="0"/>
              <a:t>This is often accomplished in current ROP compilers by searching the disassembled instructions for relevant mnemonics. </a:t>
            </a:r>
          </a:p>
          <a:p>
            <a:pPr lvl="1"/>
            <a:r>
              <a:rPr lang="en-US" sz="1200" dirty="0" smtClean="0"/>
              <a:t>A VM like Unicorn would be better  </a:t>
            </a:r>
          </a:p>
          <a:p>
            <a:r>
              <a:rPr lang="en-US" sz="1600" dirty="0" smtClean="0"/>
              <a:t>Do this for the possible “data structures” with Jump oriented programming. </a:t>
            </a:r>
          </a:p>
          <a:p>
            <a:r>
              <a:rPr lang="en-US" sz="1600" dirty="0" smtClean="0"/>
              <a:t>Gadgets can be classified in similar ways to ROP gadgets </a:t>
            </a:r>
            <a:r>
              <a:rPr lang="en-US" sz="1600" dirty="0" err="1" smtClean="0"/>
              <a:t>i.e</a:t>
            </a:r>
            <a:r>
              <a:rPr lang="en-US" sz="1600" dirty="0" smtClean="0"/>
              <a:t> add, subtract, CALL REG, zero REG</a:t>
            </a:r>
          </a:p>
          <a:p>
            <a:r>
              <a:rPr lang="en-US" sz="1600" dirty="0" smtClean="0"/>
              <a:t>Common compiler idioms can be used to help search for these </a:t>
            </a:r>
          </a:p>
          <a:p>
            <a:r>
              <a:rPr lang="en-US" sz="1600" dirty="0" smtClean="0"/>
              <a:t>Some types of code / compilers are more or less likely to put out lots of unconditional jumps. Unconditional jumps may not exist in great enough abundance to accomplish the technique </a:t>
            </a:r>
          </a:p>
          <a:p>
            <a:pPr lvl="1"/>
            <a:r>
              <a:rPr lang="en-US" sz="1200" dirty="0" smtClean="0"/>
              <a:t>Understanding that a conditional JMP is actually not conditional in the context of the attack would be a huge help. </a:t>
            </a:r>
            <a:endParaRPr lang="en-US" sz="1200" dirty="0"/>
          </a:p>
        </p:txBody>
      </p:sp>
      <p:sp>
        <p:nvSpPr>
          <p:cNvPr id="3" name="Title 2"/>
          <p:cNvSpPr>
            <a:spLocks noGrp="1"/>
          </p:cNvSpPr>
          <p:nvPr>
            <p:ph type="title"/>
          </p:nvPr>
        </p:nvSpPr>
        <p:spPr/>
        <p:txBody>
          <a:bodyPr>
            <a:normAutofit fontScale="90000"/>
          </a:bodyPr>
          <a:lstStyle/>
          <a:p>
            <a:r>
              <a:rPr lang="en-US" dirty="0" smtClean="0"/>
              <a:t>Improving Gadget Comprehension</a:t>
            </a:r>
            <a:endParaRPr lang="en-US" dirty="0"/>
          </a:p>
        </p:txBody>
      </p:sp>
    </p:spTree>
    <p:extLst>
      <p:ext uri="{BB962C8B-B14F-4D97-AF65-F5344CB8AC3E}">
        <p14:creationId xmlns:p14="http://schemas.microsoft.com/office/powerpoint/2010/main" val="26347812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dirty="0" err="1" smtClean="0"/>
              <a:t>Grepping</a:t>
            </a:r>
            <a:r>
              <a:rPr lang="en-US" sz="1600" dirty="0" smtClean="0"/>
              <a:t> mnemonics </a:t>
            </a:r>
          </a:p>
          <a:p>
            <a:r>
              <a:rPr lang="en-US" sz="1600" dirty="0" smtClean="0"/>
              <a:t>Watching for certain </a:t>
            </a:r>
            <a:r>
              <a:rPr lang="en-US" sz="1600" dirty="0" err="1" smtClean="0"/>
              <a:t>opcodes</a:t>
            </a:r>
            <a:r>
              <a:rPr lang="en-US" sz="1600" dirty="0" smtClean="0"/>
              <a:t> </a:t>
            </a:r>
          </a:p>
          <a:p>
            <a:r>
              <a:rPr lang="en-US" sz="1600" dirty="0" smtClean="0"/>
              <a:t>VM based techniques </a:t>
            </a:r>
          </a:p>
          <a:p>
            <a:endParaRPr lang="en-US" sz="1600" dirty="0"/>
          </a:p>
        </p:txBody>
      </p:sp>
      <p:sp>
        <p:nvSpPr>
          <p:cNvPr id="3" name="Title 2"/>
          <p:cNvSpPr>
            <a:spLocks noGrp="1"/>
          </p:cNvSpPr>
          <p:nvPr>
            <p:ph type="title"/>
          </p:nvPr>
        </p:nvSpPr>
        <p:spPr/>
        <p:txBody>
          <a:bodyPr>
            <a:normAutofit fontScale="90000"/>
          </a:bodyPr>
          <a:lstStyle/>
          <a:p>
            <a:r>
              <a:rPr lang="en-US" dirty="0" smtClean="0"/>
              <a:t>Gadget Comprehension Strategies </a:t>
            </a:r>
            <a:endParaRPr lang="en-US" dirty="0"/>
          </a:p>
        </p:txBody>
      </p:sp>
    </p:spTree>
    <p:extLst>
      <p:ext uri="{BB962C8B-B14F-4D97-AF65-F5344CB8AC3E}">
        <p14:creationId xmlns:p14="http://schemas.microsoft.com/office/powerpoint/2010/main" val="203748178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dirty="0" smtClean="0"/>
              <a:t>Actually most jumps the compiler puts out are conditional. This actually makes sense, since there is a lot more IF THEN than GO TO. </a:t>
            </a:r>
          </a:p>
          <a:p>
            <a:r>
              <a:rPr lang="en-US" sz="1600" dirty="0" smtClean="0"/>
              <a:t>However some conditional jumps can be relied upon always evaluating true</a:t>
            </a:r>
          </a:p>
          <a:p>
            <a:r>
              <a:rPr lang="en-US" sz="1600" dirty="0" smtClean="0"/>
              <a:t>Moreover, some gadgets can be forced to evaluate true with minimal register control. </a:t>
            </a:r>
          </a:p>
          <a:p>
            <a:r>
              <a:rPr lang="en-US" sz="1600" dirty="0" smtClean="0"/>
              <a:t>Being able to automatically identify even a fraction of conditional jumps in the binary which fit these criteria would be a large advantage </a:t>
            </a:r>
          </a:p>
          <a:p>
            <a:r>
              <a:rPr lang="en-US" sz="1600" dirty="0" smtClean="0"/>
              <a:t>This may depend on the state of registers, the stack and other factors. </a:t>
            </a:r>
          </a:p>
          <a:p>
            <a:pPr lvl="1"/>
            <a:r>
              <a:rPr lang="en-US" sz="1200" dirty="0" smtClean="0"/>
              <a:t>A lightweight VM may help figuring these things out. </a:t>
            </a:r>
          </a:p>
          <a:p>
            <a:pPr lvl="1"/>
            <a:r>
              <a:rPr lang="en-US" sz="1200" dirty="0" smtClean="0"/>
              <a:t>Being able to detect gadgets not affected by outside state would be optimal. </a:t>
            </a:r>
          </a:p>
          <a:p>
            <a:endParaRPr lang="en-US" sz="1600" dirty="0"/>
          </a:p>
        </p:txBody>
      </p:sp>
      <p:sp>
        <p:nvSpPr>
          <p:cNvPr id="3" name="Title 2"/>
          <p:cNvSpPr>
            <a:spLocks noGrp="1"/>
          </p:cNvSpPr>
          <p:nvPr>
            <p:ph type="title"/>
          </p:nvPr>
        </p:nvSpPr>
        <p:spPr/>
        <p:txBody>
          <a:bodyPr>
            <a:normAutofit fontScale="90000"/>
          </a:bodyPr>
          <a:lstStyle/>
          <a:p>
            <a:r>
              <a:rPr lang="en-US" dirty="0" smtClean="0"/>
              <a:t>Related: Considering Conditional Jumps</a:t>
            </a:r>
            <a:endParaRPr lang="en-US" dirty="0"/>
          </a:p>
        </p:txBody>
      </p:sp>
    </p:spTree>
    <p:extLst>
      <p:ext uri="{BB962C8B-B14F-4D97-AF65-F5344CB8AC3E}">
        <p14:creationId xmlns:p14="http://schemas.microsoft.com/office/powerpoint/2010/main" val="44994705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dirty="0" smtClean="0"/>
              <a:t>On x86 all conditional jumps are relative. </a:t>
            </a:r>
          </a:p>
          <a:p>
            <a:r>
              <a:rPr lang="en-US" sz="1600" dirty="0" smtClean="0"/>
              <a:t>Compilers commonly a pattern where a conditional jump is more like a gatekeeper for a non-conditional jump.</a:t>
            </a:r>
          </a:p>
        </p:txBody>
      </p:sp>
      <p:sp>
        <p:nvSpPr>
          <p:cNvPr id="3" name="Title 2"/>
          <p:cNvSpPr>
            <a:spLocks noGrp="1"/>
          </p:cNvSpPr>
          <p:nvPr>
            <p:ph type="title"/>
          </p:nvPr>
        </p:nvSpPr>
        <p:spPr/>
        <p:txBody>
          <a:bodyPr>
            <a:normAutofit fontScale="90000"/>
          </a:bodyPr>
          <a:lstStyle/>
          <a:p>
            <a:r>
              <a:rPr lang="en-US" dirty="0" smtClean="0"/>
              <a:t>More Issues with Using Conditional Jumps</a:t>
            </a:r>
            <a:endParaRPr lang="en-US" dirty="0"/>
          </a:p>
        </p:txBody>
      </p:sp>
    </p:spTree>
    <p:extLst>
      <p:ext uri="{BB962C8B-B14F-4D97-AF65-F5344CB8AC3E}">
        <p14:creationId xmlns:p14="http://schemas.microsoft.com/office/powerpoint/2010/main" val="260767481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09-24 at 11.28.45 AM.png"/>
          <p:cNvPicPr>
            <a:picLocks noGrp="1" noChangeAspect="1"/>
          </p:cNvPicPr>
          <p:nvPr>
            <p:ph idx="1"/>
          </p:nvPr>
        </p:nvPicPr>
        <p:blipFill>
          <a:blip r:embed="rId2">
            <a:extLst>
              <a:ext uri="{28A0092B-C50C-407E-A947-70E740481C1C}">
                <a14:useLocalDpi xmlns:a14="http://schemas.microsoft.com/office/drawing/2010/main" val="0"/>
              </a:ext>
            </a:extLst>
          </a:blip>
          <a:srcRect l="-76676" r="-76676"/>
          <a:stretch>
            <a:fillRect/>
          </a:stretch>
        </p:blipFill>
        <p:spPr/>
      </p:pic>
      <p:sp>
        <p:nvSpPr>
          <p:cNvPr id="3" name="Title 2"/>
          <p:cNvSpPr>
            <a:spLocks noGrp="1"/>
          </p:cNvSpPr>
          <p:nvPr>
            <p:ph type="title"/>
          </p:nvPr>
        </p:nvSpPr>
        <p:spPr/>
        <p:txBody>
          <a:bodyPr/>
          <a:lstStyle/>
          <a:p>
            <a:r>
              <a:rPr lang="en-US" dirty="0" smtClean="0"/>
              <a:t>Example</a:t>
            </a:r>
            <a:endParaRPr lang="en-US" dirty="0"/>
          </a:p>
        </p:txBody>
      </p:sp>
    </p:spTree>
    <p:extLst>
      <p:ext uri="{BB962C8B-B14F-4D97-AF65-F5344CB8AC3E}">
        <p14:creationId xmlns:p14="http://schemas.microsoft.com/office/powerpoint/2010/main" val="211451907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dirty="0" smtClean="0"/>
              <a:t>Can’t use the conditional jumps for creating the dispatch table itself, however the conditional jumps might be used for other control flow manipulation. </a:t>
            </a:r>
          </a:p>
          <a:p>
            <a:r>
              <a:rPr lang="en-US" sz="1600" dirty="0" smtClean="0"/>
              <a:t>Useful code may lay adjacent to conditional jumps. The conditional jumps may be influenced by manipulating the FLAGs register before jumping into the gadget. </a:t>
            </a:r>
          </a:p>
          <a:p>
            <a:r>
              <a:rPr lang="en-US" sz="1600" dirty="0" smtClean="0"/>
              <a:t>Solution: Flip the FLAG’s register in the emulator and check the results. </a:t>
            </a:r>
          </a:p>
          <a:p>
            <a:r>
              <a:rPr lang="en-US" sz="1600" dirty="0" smtClean="0"/>
              <a:t>Check final address for register based control. </a:t>
            </a:r>
            <a:endParaRPr lang="en-US" sz="1600" dirty="0"/>
          </a:p>
        </p:txBody>
      </p:sp>
      <p:sp>
        <p:nvSpPr>
          <p:cNvPr id="3" name="Title 2"/>
          <p:cNvSpPr>
            <a:spLocks noGrp="1"/>
          </p:cNvSpPr>
          <p:nvPr>
            <p:ph type="title"/>
          </p:nvPr>
        </p:nvSpPr>
        <p:spPr/>
        <p:txBody>
          <a:bodyPr/>
          <a:lstStyle/>
          <a:p>
            <a:r>
              <a:rPr lang="en-US" dirty="0" smtClean="0"/>
              <a:t>Consequences/Workarounds</a:t>
            </a:r>
            <a:endParaRPr lang="en-US" dirty="0"/>
          </a:p>
        </p:txBody>
      </p:sp>
    </p:spTree>
    <p:extLst>
      <p:ext uri="{BB962C8B-B14F-4D97-AF65-F5344CB8AC3E}">
        <p14:creationId xmlns:p14="http://schemas.microsoft.com/office/powerpoint/2010/main" val="350376296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09-24 at 11.33.29 AM.png"/>
          <p:cNvPicPr>
            <a:picLocks noGrp="1" noChangeAspect="1"/>
          </p:cNvPicPr>
          <p:nvPr>
            <p:ph idx="1"/>
          </p:nvPr>
        </p:nvPicPr>
        <p:blipFill>
          <a:blip r:embed="rId2">
            <a:extLst>
              <a:ext uri="{28A0092B-C50C-407E-A947-70E740481C1C}">
                <a14:useLocalDpi xmlns:a14="http://schemas.microsoft.com/office/drawing/2010/main" val="0"/>
              </a:ext>
            </a:extLst>
          </a:blip>
          <a:srcRect t="-80648" b="-80648"/>
          <a:stretch>
            <a:fillRect/>
          </a:stretch>
        </p:blipFill>
        <p:spPr/>
      </p:pic>
      <p:sp>
        <p:nvSpPr>
          <p:cNvPr id="3" name="Title 2"/>
          <p:cNvSpPr>
            <a:spLocks noGrp="1"/>
          </p:cNvSpPr>
          <p:nvPr>
            <p:ph type="title"/>
          </p:nvPr>
        </p:nvSpPr>
        <p:spPr/>
        <p:txBody>
          <a:bodyPr/>
          <a:lstStyle/>
          <a:p>
            <a:r>
              <a:rPr lang="en-US" dirty="0" err="1" smtClean="0"/>
              <a:t>Unidiff</a:t>
            </a:r>
            <a:r>
              <a:rPr lang="en-US" dirty="0" smtClean="0"/>
              <a:t> Output	</a:t>
            </a:r>
            <a:endParaRPr lang="en-US" dirty="0"/>
          </a:p>
        </p:txBody>
      </p:sp>
    </p:spTree>
    <p:extLst>
      <p:ext uri="{BB962C8B-B14F-4D97-AF65-F5344CB8AC3E}">
        <p14:creationId xmlns:p14="http://schemas.microsoft.com/office/powerpoint/2010/main" val="221817059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dirty="0" smtClean="0"/>
              <a:t>All Gadgets in the dispatch table require two abilities: modify a register, and jump to a predictable location. </a:t>
            </a:r>
          </a:p>
          <a:p>
            <a:r>
              <a:rPr lang="en-US" sz="1600" dirty="0" err="1" smtClean="0"/>
              <a:t>Unidiff</a:t>
            </a:r>
            <a:r>
              <a:rPr lang="en-US" sz="1600" dirty="0" smtClean="0"/>
              <a:t> points out and rates gadgets that 1) jump to a user controllable location (register in most cases) 2) perform some kind of mutation on the registers. </a:t>
            </a:r>
            <a:endParaRPr lang="en-US" sz="1600" dirty="0"/>
          </a:p>
        </p:txBody>
      </p:sp>
      <p:sp>
        <p:nvSpPr>
          <p:cNvPr id="3" name="Title 2"/>
          <p:cNvSpPr>
            <a:spLocks noGrp="1"/>
          </p:cNvSpPr>
          <p:nvPr>
            <p:ph type="title"/>
          </p:nvPr>
        </p:nvSpPr>
        <p:spPr/>
        <p:txBody>
          <a:bodyPr>
            <a:normAutofit fontScale="90000"/>
          </a:bodyPr>
          <a:lstStyle/>
          <a:p>
            <a:r>
              <a:rPr lang="en-US" dirty="0" smtClean="0"/>
              <a:t>Classifying Gadgets with the VM</a:t>
            </a:r>
            <a:endParaRPr lang="en-US" dirty="0"/>
          </a:p>
        </p:txBody>
      </p:sp>
    </p:spTree>
    <p:extLst>
      <p:ext uri="{BB962C8B-B14F-4D97-AF65-F5344CB8AC3E}">
        <p14:creationId xmlns:p14="http://schemas.microsoft.com/office/powerpoint/2010/main" val="83190481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dirty="0" smtClean="0"/>
              <a:t>Potential improvements to help ROP compilers support JOP development</a:t>
            </a:r>
          </a:p>
          <a:p>
            <a:r>
              <a:rPr lang="en-US" sz="1600" dirty="0" smtClean="0"/>
              <a:t>Adding additional architecture support to the current compilers, and figuring out which architectures will benefit most from the technique </a:t>
            </a:r>
          </a:p>
          <a:p>
            <a:r>
              <a:rPr lang="en-US" sz="1600" dirty="0" smtClean="0"/>
              <a:t>Applying modern ROP generation techniques to JOP </a:t>
            </a:r>
            <a:endParaRPr lang="en-US" sz="1600" dirty="0"/>
          </a:p>
        </p:txBody>
      </p:sp>
      <p:sp>
        <p:nvSpPr>
          <p:cNvPr id="3" name="Title 2"/>
          <p:cNvSpPr>
            <a:spLocks noGrp="1"/>
          </p:cNvSpPr>
          <p:nvPr>
            <p:ph type="title"/>
          </p:nvPr>
        </p:nvSpPr>
        <p:spPr/>
        <p:txBody>
          <a:bodyPr/>
          <a:lstStyle/>
          <a:p>
            <a:r>
              <a:rPr lang="en-US" dirty="0" smtClean="0"/>
              <a:t>What are we here to talk about?</a:t>
            </a:r>
            <a:endParaRPr lang="en-US" dirty="0"/>
          </a:p>
        </p:txBody>
      </p:sp>
    </p:spTree>
    <p:extLst>
      <p:ext uri="{BB962C8B-B14F-4D97-AF65-F5344CB8AC3E}">
        <p14:creationId xmlns:p14="http://schemas.microsoft.com/office/powerpoint/2010/main" val="315959200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dirty="0" smtClean="0"/>
              <a:t>Very short </a:t>
            </a:r>
            <a:r>
              <a:rPr lang="en-US" sz="1600" dirty="0" err="1" smtClean="0"/>
              <a:t>dmeo</a:t>
            </a:r>
            <a:r>
              <a:rPr lang="en-US" sz="1600" dirty="0" smtClean="0"/>
              <a:t>! </a:t>
            </a:r>
            <a:endParaRPr lang="en-US" sz="1600" dirty="0"/>
          </a:p>
        </p:txBody>
      </p:sp>
      <p:sp>
        <p:nvSpPr>
          <p:cNvPr id="3" name="Title 2"/>
          <p:cNvSpPr>
            <a:spLocks noGrp="1"/>
          </p:cNvSpPr>
          <p:nvPr>
            <p:ph type="title"/>
          </p:nvPr>
        </p:nvSpPr>
        <p:spPr/>
        <p:txBody>
          <a:bodyPr>
            <a:normAutofit fontScale="90000"/>
          </a:bodyPr>
          <a:lstStyle/>
          <a:p>
            <a:r>
              <a:rPr lang="en-US" dirty="0" smtClean="0"/>
              <a:t>Gadget Comprehension Example with Unicorn VM </a:t>
            </a:r>
            <a:endParaRPr lang="en-US" dirty="0"/>
          </a:p>
        </p:txBody>
      </p:sp>
    </p:spTree>
    <p:extLst>
      <p:ext uri="{BB962C8B-B14F-4D97-AF65-F5344CB8AC3E}">
        <p14:creationId xmlns:p14="http://schemas.microsoft.com/office/powerpoint/2010/main" val="282632922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56329598"/>
              </p:ext>
            </p:extLst>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Table Traversal </a:t>
            </a:r>
            <a:endParaRPr lang="en-US" dirty="0"/>
          </a:p>
        </p:txBody>
      </p:sp>
    </p:spTree>
    <p:extLst>
      <p:ext uri="{BB962C8B-B14F-4D97-AF65-F5344CB8AC3E}">
        <p14:creationId xmlns:p14="http://schemas.microsoft.com/office/powerpoint/2010/main" val="257418303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09-24 at 11.51.02 AM.png"/>
          <p:cNvPicPr>
            <a:picLocks noGrp="1" noChangeAspect="1"/>
          </p:cNvPicPr>
          <p:nvPr>
            <p:ph idx="1"/>
          </p:nvPr>
        </p:nvPicPr>
        <p:blipFill>
          <a:blip r:embed="rId2">
            <a:extLst>
              <a:ext uri="{28A0092B-C50C-407E-A947-70E740481C1C}">
                <a14:useLocalDpi xmlns:a14="http://schemas.microsoft.com/office/drawing/2010/main" val="0"/>
              </a:ext>
            </a:extLst>
          </a:blip>
          <a:srcRect t="-38347" b="-38347"/>
          <a:stretch>
            <a:fillRect/>
          </a:stretch>
        </p:blipFill>
        <p:spPr/>
      </p:pic>
      <p:sp>
        <p:nvSpPr>
          <p:cNvPr id="3" name="Title 2"/>
          <p:cNvSpPr>
            <a:spLocks noGrp="1"/>
          </p:cNvSpPr>
          <p:nvPr>
            <p:ph type="title"/>
          </p:nvPr>
        </p:nvSpPr>
        <p:spPr/>
        <p:txBody>
          <a:bodyPr/>
          <a:lstStyle/>
          <a:p>
            <a:r>
              <a:rPr lang="en-US" dirty="0" err="1" smtClean="0"/>
              <a:t>Unidiff</a:t>
            </a:r>
            <a:r>
              <a:rPr lang="en-US" dirty="0" smtClean="0"/>
              <a:t> Finds It</a:t>
            </a:r>
            <a:endParaRPr lang="en-US" dirty="0"/>
          </a:p>
        </p:txBody>
      </p:sp>
    </p:spTree>
    <p:extLst>
      <p:ext uri="{BB962C8B-B14F-4D97-AF65-F5344CB8AC3E}">
        <p14:creationId xmlns:p14="http://schemas.microsoft.com/office/powerpoint/2010/main" val="269130675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51413840"/>
              </p:ext>
            </p:extLst>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Functional Gadgets</a:t>
            </a:r>
            <a:endParaRPr lang="en-US" dirty="0"/>
          </a:p>
        </p:txBody>
      </p:sp>
    </p:spTree>
    <p:extLst>
      <p:ext uri="{BB962C8B-B14F-4D97-AF65-F5344CB8AC3E}">
        <p14:creationId xmlns:p14="http://schemas.microsoft.com/office/powerpoint/2010/main" val="2878686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09-24 at 12.02.19 PM.png"/>
          <p:cNvPicPr>
            <a:picLocks noGrp="1" noChangeAspect="1"/>
          </p:cNvPicPr>
          <p:nvPr>
            <p:ph idx="1"/>
          </p:nvPr>
        </p:nvPicPr>
        <p:blipFill>
          <a:blip r:embed="rId2">
            <a:extLst>
              <a:ext uri="{28A0092B-C50C-407E-A947-70E740481C1C}">
                <a14:useLocalDpi xmlns:a14="http://schemas.microsoft.com/office/drawing/2010/main" val="0"/>
              </a:ext>
            </a:extLst>
          </a:blip>
          <a:srcRect t="-456458" b="-456458"/>
          <a:stretch>
            <a:fillRect/>
          </a:stretch>
        </p:blipFill>
        <p:spPr>
          <a:xfrm>
            <a:off x="457200" y="1481138"/>
            <a:ext cx="8229600" cy="4525962"/>
          </a:xfrm>
        </p:spPr>
      </p:pic>
      <p:sp>
        <p:nvSpPr>
          <p:cNvPr id="3" name="Title 2"/>
          <p:cNvSpPr>
            <a:spLocks noGrp="1"/>
          </p:cNvSpPr>
          <p:nvPr>
            <p:ph type="title"/>
          </p:nvPr>
        </p:nvSpPr>
        <p:spPr/>
        <p:txBody>
          <a:bodyPr/>
          <a:lstStyle/>
          <a:p>
            <a:r>
              <a:rPr lang="en-US" dirty="0" err="1" smtClean="0"/>
              <a:t>Unidiff</a:t>
            </a:r>
            <a:r>
              <a:rPr lang="en-US" dirty="0" smtClean="0"/>
              <a:t> Finds It</a:t>
            </a:r>
            <a:endParaRPr lang="en-US" dirty="0"/>
          </a:p>
        </p:txBody>
      </p:sp>
    </p:spTree>
    <p:extLst>
      <p:ext uri="{BB962C8B-B14F-4D97-AF65-F5344CB8AC3E}">
        <p14:creationId xmlns:p14="http://schemas.microsoft.com/office/powerpoint/2010/main" val="51526824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dirty="0" smtClean="0"/>
              <a:t>Once we are able to identify a dispatch gadget than we can start to reason how we can put the whole thing together automatically. </a:t>
            </a:r>
          </a:p>
          <a:p>
            <a:r>
              <a:rPr lang="en-US" sz="1600" dirty="0" smtClean="0"/>
              <a:t>Building a simple payload that reliably does something like increment a register works. </a:t>
            </a:r>
          </a:p>
          <a:p>
            <a:r>
              <a:rPr lang="en-US" sz="1600" dirty="0" smtClean="0"/>
              <a:t>Ultimate goal to automatically construct a </a:t>
            </a:r>
            <a:r>
              <a:rPr lang="en-US" sz="1600" dirty="0" err="1" smtClean="0"/>
              <a:t>dep</a:t>
            </a:r>
            <a:r>
              <a:rPr lang="en-US" sz="1600" dirty="0" smtClean="0"/>
              <a:t> bypass. </a:t>
            </a:r>
            <a:endParaRPr lang="en-US" sz="1600" dirty="0"/>
          </a:p>
        </p:txBody>
      </p:sp>
      <p:sp>
        <p:nvSpPr>
          <p:cNvPr id="3" name="Title 2"/>
          <p:cNvSpPr>
            <a:spLocks noGrp="1"/>
          </p:cNvSpPr>
          <p:nvPr>
            <p:ph type="title"/>
          </p:nvPr>
        </p:nvSpPr>
        <p:spPr/>
        <p:txBody>
          <a:bodyPr>
            <a:normAutofit fontScale="90000"/>
          </a:bodyPr>
          <a:lstStyle/>
          <a:p>
            <a:r>
              <a:rPr lang="en-US" dirty="0" smtClean="0"/>
              <a:t>Approaches to Gadget Composition</a:t>
            </a:r>
            <a:endParaRPr lang="en-US" dirty="0"/>
          </a:p>
        </p:txBody>
      </p:sp>
    </p:spTree>
    <p:extLst>
      <p:ext uri="{BB962C8B-B14F-4D97-AF65-F5344CB8AC3E}">
        <p14:creationId xmlns:p14="http://schemas.microsoft.com/office/powerpoint/2010/main" val="259088187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dirty="0" err="1" smtClean="0"/>
              <a:t>Corelan’s</a:t>
            </a:r>
            <a:r>
              <a:rPr lang="en-US" sz="1600" dirty="0" smtClean="0"/>
              <a:t> </a:t>
            </a:r>
            <a:r>
              <a:rPr lang="en-US" sz="1600" dirty="0" err="1" smtClean="0"/>
              <a:t>Mona’py</a:t>
            </a:r>
            <a:r>
              <a:rPr lang="en-US" sz="1600" dirty="0" smtClean="0"/>
              <a:t> sets up ROP payloads to disable DEP very well </a:t>
            </a:r>
          </a:p>
          <a:p>
            <a:r>
              <a:rPr lang="en-US" sz="1600" dirty="0" smtClean="0"/>
              <a:t>His strategy is to start with a list of effects on registers he wants to implement </a:t>
            </a:r>
            <a:r>
              <a:rPr lang="en-US" sz="1600" dirty="0" err="1" smtClean="0"/>
              <a:t>i.e</a:t>
            </a:r>
            <a:r>
              <a:rPr lang="en-US" sz="1600" dirty="0" smtClean="0"/>
              <a:t> EAX = some value </a:t>
            </a:r>
          </a:p>
          <a:p>
            <a:r>
              <a:rPr lang="en-US" sz="1600" dirty="0" smtClean="0"/>
              <a:t>Tries to minimize worrying about side affects by jumping a limited number of instructions from the RETURN </a:t>
            </a:r>
          </a:p>
          <a:p>
            <a:r>
              <a:rPr lang="en-US" sz="1600" dirty="0" smtClean="0"/>
              <a:t>Does not fully consider the side affects of the gadgets. Sometimes the exploit developer has to modify the generated chain by hand. </a:t>
            </a:r>
          </a:p>
          <a:p>
            <a:r>
              <a:rPr lang="en-US" sz="1600" dirty="0" smtClean="0"/>
              <a:t>Relatively simple, effective, and easy to implement. </a:t>
            </a:r>
          </a:p>
          <a:p>
            <a:r>
              <a:rPr lang="en-US" sz="1600" dirty="0" smtClean="0"/>
              <a:t>Very portable, no dependencies besides the existence of Immunity/</a:t>
            </a:r>
            <a:r>
              <a:rPr lang="en-US" sz="1600" dirty="0" err="1" smtClean="0"/>
              <a:t>WinDbg</a:t>
            </a:r>
            <a:r>
              <a:rPr lang="en-US" sz="1600" dirty="0" smtClean="0"/>
              <a:t> </a:t>
            </a:r>
          </a:p>
          <a:p>
            <a:r>
              <a:rPr lang="en-US" sz="1600" dirty="0" smtClean="0"/>
              <a:t>While this was the most straight forward technique to implement, I am saving it for another day. </a:t>
            </a:r>
          </a:p>
          <a:p>
            <a:endParaRPr lang="en-US" sz="1600" dirty="0"/>
          </a:p>
        </p:txBody>
      </p:sp>
      <p:sp>
        <p:nvSpPr>
          <p:cNvPr id="3" name="Title 2"/>
          <p:cNvSpPr>
            <a:spLocks noGrp="1"/>
          </p:cNvSpPr>
          <p:nvPr>
            <p:ph type="title"/>
          </p:nvPr>
        </p:nvSpPr>
        <p:spPr/>
        <p:txBody>
          <a:bodyPr>
            <a:normAutofit fontScale="90000"/>
          </a:bodyPr>
          <a:lstStyle/>
          <a:p>
            <a:r>
              <a:rPr lang="en-US" dirty="0" err="1" smtClean="0"/>
              <a:t>Corelan’s</a:t>
            </a:r>
            <a:r>
              <a:rPr lang="en-US" dirty="0" smtClean="0"/>
              <a:t> ROP Algorithm from </a:t>
            </a:r>
            <a:r>
              <a:rPr lang="en-US" dirty="0" err="1" smtClean="0"/>
              <a:t>Mona.py</a:t>
            </a:r>
            <a:endParaRPr lang="en-US" dirty="0"/>
          </a:p>
        </p:txBody>
      </p:sp>
    </p:spTree>
    <p:extLst>
      <p:ext uri="{BB962C8B-B14F-4D97-AF65-F5344CB8AC3E}">
        <p14:creationId xmlns:p14="http://schemas.microsoft.com/office/powerpoint/2010/main" val="219331512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06-07 at 11.57.08 PM.png"/>
          <p:cNvPicPr>
            <a:picLocks noGrp="1" noChangeAspect="1"/>
          </p:cNvPicPr>
          <p:nvPr>
            <p:ph idx="1"/>
          </p:nvPr>
        </p:nvPicPr>
        <p:blipFill>
          <a:blip r:embed="rId2">
            <a:extLst>
              <a:ext uri="{28A0092B-C50C-407E-A947-70E740481C1C}">
                <a14:useLocalDpi xmlns:a14="http://schemas.microsoft.com/office/drawing/2010/main" val="0"/>
              </a:ext>
            </a:extLst>
          </a:blip>
          <a:srcRect t="-119161" b="-119161"/>
          <a:stretch>
            <a:fillRect/>
          </a:stretch>
        </p:blipFill>
        <p:spPr>
          <a:xfrm>
            <a:off x="457200" y="1524000"/>
            <a:ext cx="8229600" cy="4525962"/>
          </a:xfrm>
        </p:spPr>
      </p:pic>
      <p:sp>
        <p:nvSpPr>
          <p:cNvPr id="3" name="Title 2"/>
          <p:cNvSpPr>
            <a:spLocks noGrp="1"/>
          </p:cNvSpPr>
          <p:nvPr>
            <p:ph type="title"/>
          </p:nvPr>
        </p:nvSpPr>
        <p:spPr/>
        <p:txBody>
          <a:bodyPr/>
          <a:lstStyle/>
          <a:p>
            <a:r>
              <a:rPr lang="en-US" dirty="0" err="1" smtClean="0"/>
              <a:t>Mona.py</a:t>
            </a:r>
            <a:r>
              <a:rPr lang="en-US" dirty="0" smtClean="0"/>
              <a:t> </a:t>
            </a:r>
            <a:endParaRPr lang="en-US" dirty="0"/>
          </a:p>
        </p:txBody>
      </p:sp>
    </p:spTree>
    <p:extLst>
      <p:ext uri="{BB962C8B-B14F-4D97-AF65-F5344CB8AC3E}">
        <p14:creationId xmlns:p14="http://schemas.microsoft.com/office/powerpoint/2010/main" val="410993685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dirty="0" smtClean="0"/>
              <a:t>By using a lightweight emulator we can figure out the side effects of the gadgets by running them. It wont be perfect unless we specify the exact initial state of the CPU. </a:t>
            </a:r>
          </a:p>
          <a:p>
            <a:r>
              <a:rPr lang="en-US" sz="1600" dirty="0" smtClean="0"/>
              <a:t>From here we can use a constraint Solver like Z3 to figure out the chain. </a:t>
            </a:r>
          </a:p>
          <a:p>
            <a:r>
              <a:rPr lang="en-US" sz="1600" dirty="0" smtClean="0"/>
              <a:t>Techniques like this have been tried for ROP exploits, but no one has specifically updated them to take advantage of the JOP technique. </a:t>
            </a:r>
          </a:p>
          <a:p>
            <a:r>
              <a:rPr lang="en-US" sz="1600" dirty="0" smtClean="0"/>
              <a:t>The catch: Super CPU intensive, slow, seems to fail in more complex situations. </a:t>
            </a:r>
          </a:p>
          <a:p>
            <a:r>
              <a:rPr lang="en-US" sz="1600" dirty="0" smtClean="0"/>
              <a:t>Providing known values helps the solver a bit </a:t>
            </a:r>
          </a:p>
          <a:p>
            <a:r>
              <a:rPr lang="en-US" sz="1600" dirty="0">
                <a:hlinkClick r:id="rId2"/>
              </a:rPr>
              <a:t>https://github.com/kokjo/</a:t>
            </a:r>
            <a:r>
              <a:rPr lang="en-US" sz="1600" dirty="0" smtClean="0">
                <a:hlinkClick r:id="rId2"/>
              </a:rPr>
              <a:t>universalrop</a:t>
            </a:r>
            <a:r>
              <a:rPr lang="en-US" sz="1600" dirty="0" smtClean="0"/>
              <a:t> is an existing implementation for ROP</a:t>
            </a:r>
          </a:p>
          <a:p>
            <a:r>
              <a:rPr lang="en-US" sz="1600" dirty="0" smtClean="0"/>
              <a:t>Additions:</a:t>
            </a:r>
          </a:p>
          <a:p>
            <a:pPr lvl="1"/>
            <a:r>
              <a:rPr lang="en-US" sz="1100" dirty="0" smtClean="0"/>
              <a:t>Had to make the engine aware of memory locations without making the problem unsolvable or give irrelevant answers. </a:t>
            </a:r>
          </a:p>
          <a:p>
            <a:pPr lvl="1"/>
            <a:r>
              <a:rPr lang="en-US" sz="1100" dirty="0" smtClean="0"/>
              <a:t>Had to setup the initial state with the attacker controlled register pointing at the attacker controlled memory.</a:t>
            </a:r>
          </a:p>
          <a:p>
            <a:pPr lvl="1"/>
            <a:r>
              <a:rPr lang="en-US" sz="1100" dirty="0" smtClean="0"/>
              <a:t>It would be ideal for solver to be able to figure that out </a:t>
            </a:r>
            <a:endParaRPr lang="en-US" sz="1100" dirty="0"/>
          </a:p>
        </p:txBody>
      </p:sp>
      <p:sp>
        <p:nvSpPr>
          <p:cNvPr id="3" name="Title 2"/>
          <p:cNvSpPr>
            <a:spLocks noGrp="1"/>
          </p:cNvSpPr>
          <p:nvPr>
            <p:ph type="title"/>
          </p:nvPr>
        </p:nvSpPr>
        <p:spPr/>
        <p:txBody>
          <a:bodyPr>
            <a:normAutofit fontScale="90000"/>
          </a:bodyPr>
          <a:lstStyle/>
          <a:p>
            <a:r>
              <a:rPr lang="en-US" dirty="0" smtClean="0"/>
              <a:t>Technique: SMT Solver and Emulator</a:t>
            </a:r>
            <a:endParaRPr lang="en-US" dirty="0"/>
          </a:p>
        </p:txBody>
      </p:sp>
    </p:spTree>
    <p:extLst>
      <p:ext uri="{BB962C8B-B14F-4D97-AF65-F5344CB8AC3E}">
        <p14:creationId xmlns:p14="http://schemas.microsoft.com/office/powerpoint/2010/main" val="47444484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dirty="0" smtClean="0"/>
              <a:t>ARM </a:t>
            </a:r>
            <a:r>
              <a:rPr lang="mr-IN" sz="1600" dirty="0" smtClean="0"/>
              <a:t>–</a:t>
            </a:r>
            <a:r>
              <a:rPr lang="en-US" sz="1600" dirty="0" smtClean="0"/>
              <a:t> ARM support is important for JMPs, but the tools don’t do much to help you reason about ARM </a:t>
            </a:r>
            <a:r>
              <a:rPr lang="en-US" sz="1600" smtClean="0"/>
              <a:t>based exploits. </a:t>
            </a:r>
          </a:p>
          <a:p>
            <a:r>
              <a:rPr lang="en-US" sz="1600" dirty="0" smtClean="0"/>
              <a:t>AVR – highly useful, but ROP chain generated tools generally don’t support it. ROP/JOP is basically the only option for exploitation due to the </a:t>
            </a:r>
            <a:r>
              <a:rPr lang="en-US" sz="1600" dirty="0"/>
              <a:t>H</a:t>
            </a:r>
            <a:r>
              <a:rPr lang="en-US" sz="1600" dirty="0" smtClean="0"/>
              <a:t>arvard architecture. </a:t>
            </a:r>
          </a:p>
          <a:p>
            <a:r>
              <a:rPr lang="en-US" sz="1600" dirty="0" smtClean="0"/>
              <a:t>z\OS – Available with Capstone. Why not? </a:t>
            </a:r>
          </a:p>
          <a:p>
            <a:pPr lvl="1"/>
            <a:r>
              <a:rPr lang="en-US" sz="1200" dirty="0" smtClean="0"/>
              <a:t>Because ZOS assembly language is the “dark souls” of assembly language flavors. 31 Byte architecture. </a:t>
            </a:r>
          </a:p>
          <a:p>
            <a:pPr lvl="1"/>
            <a:r>
              <a:rPr lang="en-US" sz="1200" dirty="0" smtClean="0"/>
              <a:t>Alright it’s not actually that bad. </a:t>
            </a:r>
          </a:p>
          <a:p>
            <a:r>
              <a:rPr lang="en-US" sz="1600" dirty="0" smtClean="0"/>
              <a:t>SPARC – Available with Capstone too. </a:t>
            </a:r>
          </a:p>
          <a:p>
            <a:pPr lvl="1"/>
            <a:r>
              <a:rPr lang="en-US" sz="1200" dirty="0" smtClean="0"/>
              <a:t>I added this to </a:t>
            </a:r>
            <a:r>
              <a:rPr lang="en-US" sz="1200" dirty="0" err="1" smtClean="0"/>
              <a:t>Ropper</a:t>
            </a:r>
            <a:endParaRPr lang="en-US" sz="1200" dirty="0" smtClean="0"/>
          </a:p>
          <a:p>
            <a:r>
              <a:rPr lang="en-US" sz="1600" dirty="0" smtClean="0"/>
              <a:t>In general, Alternative X86 modes (Real mode, for instance) are not explicitly supported. While some encoding will be the same, other useful instruction encodings may be ignored by the tools. </a:t>
            </a:r>
          </a:p>
          <a:p>
            <a:pPr lvl="1"/>
            <a:r>
              <a:rPr lang="en-US" sz="1200" dirty="0" smtClean="0"/>
              <a:t>Lots of encodings to consider! </a:t>
            </a:r>
            <a:endParaRPr lang="en-US" sz="1200" dirty="0"/>
          </a:p>
        </p:txBody>
      </p:sp>
      <p:sp>
        <p:nvSpPr>
          <p:cNvPr id="3" name="Title 2"/>
          <p:cNvSpPr>
            <a:spLocks noGrp="1"/>
          </p:cNvSpPr>
          <p:nvPr>
            <p:ph type="title"/>
          </p:nvPr>
        </p:nvSpPr>
        <p:spPr/>
        <p:txBody>
          <a:bodyPr>
            <a:normAutofit fontScale="90000"/>
          </a:bodyPr>
          <a:lstStyle/>
          <a:p>
            <a:r>
              <a:rPr lang="en-US" dirty="0" smtClean="0"/>
              <a:t>Architectures to Consider / Adding</a:t>
            </a:r>
            <a:endParaRPr lang="en-US" dirty="0"/>
          </a:p>
        </p:txBody>
      </p:sp>
    </p:spTree>
    <p:extLst>
      <p:ext uri="{BB962C8B-B14F-4D97-AF65-F5344CB8AC3E}">
        <p14:creationId xmlns:p14="http://schemas.microsoft.com/office/powerpoint/2010/main" val="238359349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648200" cy="4525963"/>
          </a:xfrm>
        </p:spPr>
        <p:txBody>
          <a:bodyPr>
            <a:normAutofit/>
          </a:bodyPr>
          <a:lstStyle/>
          <a:p>
            <a:r>
              <a:rPr lang="en-US" sz="1600" dirty="0" smtClean="0"/>
              <a:t>Method of </a:t>
            </a:r>
            <a:r>
              <a:rPr lang="en-US" sz="1600" smtClean="0"/>
              <a:t>bypassing Data Execution </a:t>
            </a:r>
            <a:r>
              <a:rPr lang="en-US" sz="1600" dirty="0" smtClean="0"/>
              <a:t>Prevention </a:t>
            </a:r>
          </a:p>
          <a:p>
            <a:r>
              <a:rPr lang="en-US" sz="1600" dirty="0" smtClean="0"/>
              <a:t>Code from the text section is pointed to by an attacker controlled stack, and then control flow is returned to by the RET instruction </a:t>
            </a:r>
          </a:p>
          <a:p>
            <a:r>
              <a:rPr lang="en-US" sz="1600" dirty="0" smtClean="0"/>
              <a:t>In this way, the restrictions on the executable stack can be bypassed by attackers. </a:t>
            </a:r>
          </a:p>
          <a:p>
            <a:r>
              <a:rPr lang="en-US" sz="1600" dirty="0" smtClean="0"/>
              <a:t>Limited to the class of situations where the attacker controls the stack, and has the power to place a list of return addresses there. </a:t>
            </a:r>
          </a:p>
          <a:p>
            <a:pPr marL="109728" indent="0">
              <a:buNone/>
            </a:pPr>
            <a:endParaRPr lang="en-US" sz="2000" dirty="0"/>
          </a:p>
        </p:txBody>
      </p:sp>
      <p:sp>
        <p:nvSpPr>
          <p:cNvPr id="3" name="Title 2"/>
          <p:cNvSpPr>
            <a:spLocks noGrp="1"/>
          </p:cNvSpPr>
          <p:nvPr>
            <p:ph type="title"/>
          </p:nvPr>
        </p:nvSpPr>
        <p:spPr/>
        <p:txBody>
          <a:bodyPr>
            <a:normAutofit fontScale="90000"/>
          </a:bodyPr>
          <a:lstStyle/>
          <a:p>
            <a:r>
              <a:rPr lang="en-US" dirty="0" smtClean="0"/>
              <a:t>Explaining Return Oriented Programming</a:t>
            </a:r>
            <a:endParaRPr lang="en-US" dirty="0"/>
          </a:p>
        </p:txBody>
      </p:sp>
    </p:spTree>
    <p:extLst>
      <p:ext uri="{BB962C8B-B14F-4D97-AF65-F5344CB8AC3E}">
        <p14:creationId xmlns:p14="http://schemas.microsoft.com/office/powerpoint/2010/main" val="42456023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dirty="0" smtClean="0"/>
              <a:t>Due to the nature of “returning” to the stack ARM ROP gadget tools tend to look for very specific instructions “</a:t>
            </a:r>
            <a:r>
              <a:rPr lang="en-US" sz="1600" dirty="0" err="1" smtClean="0"/>
              <a:t>bx</a:t>
            </a:r>
            <a:r>
              <a:rPr lang="en-US" sz="1600" dirty="0" smtClean="0"/>
              <a:t> </a:t>
            </a:r>
            <a:r>
              <a:rPr lang="en-US" sz="1600" dirty="0" err="1" smtClean="0"/>
              <a:t>lr</a:t>
            </a:r>
            <a:r>
              <a:rPr lang="en-US" sz="1600" dirty="0"/>
              <a:t> </a:t>
            </a:r>
            <a:r>
              <a:rPr lang="en-US" sz="1600" dirty="0" smtClean="0"/>
              <a:t>/ pop PC” </a:t>
            </a:r>
          </a:p>
          <a:p>
            <a:pPr marL="109728" indent="0">
              <a:buNone/>
            </a:pPr>
            <a:endParaRPr lang="en-US" sz="1600" dirty="0" smtClean="0"/>
          </a:p>
        </p:txBody>
      </p:sp>
      <p:sp>
        <p:nvSpPr>
          <p:cNvPr id="3" name="Title 2"/>
          <p:cNvSpPr>
            <a:spLocks noGrp="1"/>
          </p:cNvSpPr>
          <p:nvPr>
            <p:ph type="title"/>
          </p:nvPr>
        </p:nvSpPr>
        <p:spPr/>
        <p:txBody>
          <a:bodyPr/>
          <a:lstStyle/>
          <a:p>
            <a:r>
              <a:rPr lang="en-US" dirty="0" smtClean="0"/>
              <a:t>ARM Support</a:t>
            </a:r>
            <a:endParaRPr lang="en-US" dirty="0"/>
          </a:p>
        </p:txBody>
      </p:sp>
    </p:spTree>
    <p:extLst>
      <p:ext uri="{BB962C8B-B14F-4D97-AF65-F5344CB8AC3E}">
        <p14:creationId xmlns:p14="http://schemas.microsoft.com/office/powerpoint/2010/main" val="193883551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dirty="0" smtClean="0"/>
              <a:t>Adding any capstone supported architecture in capstone based tools shouldn’t be an issue</a:t>
            </a:r>
            <a:r>
              <a:rPr lang="is-IS" sz="1600" dirty="0" smtClean="0"/>
              <a:t>…. </a:t>
            </a:r>
            <a:r>
              <a:rPr lang="en-US" sz="1600" dirty="0" smtClean="0"/>
              <a:t>I</a:t>
            </a:r>
            <a:r>
              <a:rPr lang="is-IS" sz="1600" dirty="0" smtClean="0"/>
              <a:t>n theory</a:t>
            </a:r>
          </a:p>
          <a:p>
            <a:r>
              <a:rPr lang="is-IS" sz="1600" dirty="0" smtClean="0"/>
              <a:t>Except no Capstone support for AVR!</a:t>
            </a:r>
          </a:p>
          <a:p>
            <a:pPr lvl="1"/>
            <a:r>
              <a:rPr lang="is-IS" sz="1200" dirty="0" smtClean="0"/>
              <a:t>I seriously considered just writing a disassembler when I read that for the first time. </a:t>
            </a:r>
          </a:p>
          <a:p>
            <a:pPr marL="109728" indent="0">
              <a:buNone/>
            </a:pPr>
            <a:endParaRPr lang="is-IS" sz="1600" dirty="0" smtClean="0"/>
          </a:p>
          <a:p>
            <a:endParaRPr lang="en-US" sz="1600" dirty="0"/>
          </a:p>
        </p:txBody>
      </p:sp>
      <p:sp>
        <p:nvSpPr>
          <p:cNvPr id="3" name="Title 2"/>
          <p:cNvSpPr>
            <a:spLocks noGrp="1"/>
          </p:cNvSpPr>
          <p:nvPr>
            <p:ph type="title"/>
          </p:nvPr>
        </p:nvSpPr>
        <p:spPr/>
        <p:txBody>
          <a:bodyPr>
            <a:normAutofit fontScale="90000"/>
          </a:bodyPr>
          <a:lstStyle/>
          <a:p>
            <a:r>
              <a:rPr lang="en-US" dirty="0" smtClean="0"/>
              <a:t>Adding New Architecture Support: AVR</a:t>
            </a:r>
            <a:endParaRPr lang="en-US" dirty="0"/>
          </a:p>
        </p:txBody>
      </p:sp>
    </p:spTree>
    <p:extLst>
      <p:ext uri="{BB962C8B-B14F-4D97-AF65-F5344CB8AC3E}">
        <p14:creationId xmlns:p14="http://schemas.microsoft.com/office/powerpoint/2010/main" val="236774184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dirty="0" smtClean="0"/>
              <a:t>something lighter</a:t>
            </a:r>
            <a:r>
              <a:rPr lang="is-IS" sz="1600" dirty="0" smtClean="0"/>
              <a:t>….</a:t>
            </a:r>
          </a:p>
          <a:p>
            <a:pPr lvl="1"/>
            <a:r>
              <a:rPr lang="is-IS" sz="1200" dirty="0" smtClean="0"/>
              <a:t>Looks like the Radare guys had to write their own disassembler.  </a:t>
            </a:r>
            <a:endParaRPr lang="en-US" sz="1200" dirty="0" smtClean="0"/>
          </a:p>
          <a:p>
            <a:r>
              <a:rPr lang="en-US" sz="1600" dirty="0" smtClean="0"/>
              <a:t>Basically re-implementations of </a:t>
            </a:r>
            <a:r>
              <a:rPr lang="en-US" sz="1600" dirty="0" err="1" smtClean="0"/>
              <a:t>Objdump</a:t>
            </a:r>
            <a:r>
              <a:rPr lang="en-US" sz="1600" dirty="0" smtClean="0"/>
              <a:t>/</a:t>
            </a:r>
            <a:r>
              <a:rPr lang="en-US" sz="1600" dirty="0" err="1" smtClean="0"/>
              <a:t>Binwalk</a:t>
            </a:r>
            <a:endParaRPr lang="en-US" sz="1600" dirty="0" smtClean="0"/>
          </a:p>
          <a:p>
            <a:pPr lvl="1"/>
            <a:r>
              <a:rPr lang="en-US" sz="1200" dirty="0"/>
              <a:t>https://</a:t>
            </a:r>
            <a:r>
              <a:rPr lang="en-US" sz="1200" dirty="0" err="1"/>
              <a:t>github.com</a:t>
            </a:r>
            <a:r>
              <a:rPr lang="en-US" sz="1200" dirty="0"/>
              <a:t>/</a:t>
            </a:r>
            <a:r>
              <a:rPr lang="en-US" sz="1200" dirty="0" err="1"/>
              <a:t>vsergeev</a:t>
            </a:r>
            <a:r>
              <a:rPr lang="en-US" sz="1200" dirty="0"/>
              <a:t>/</a:t>
            </a:r>
            <a:r>
              <a:rPr lang="en-US" sz="1200" dirty="0" err="1"/>
              <a:t>vavrdisasm</a:t>
            </a:r>
            <a:endParaRPr lang="en-US" sz="1200" dirty="0" smtClean="0"/>
          </a:p>
          <a:p>
            <a:r>
              <a:rPr lang="en-US" sz="1600" dirty="0" smtClean="0"/>
              <a:t>What we’d really like is an API for this sort of thing. </a:t>
            </a:r>
          </a:p>
          <a:p>
            <a:r>
              <a:rPr lang="en-US" sz="1600" dirty="0" smtClean="0"/>
              <a:t>Maybe someday someone will add AVR support for capstone. </a:t>
            </a:r>
          </a:p>
          <a:p>
            <a:r>
              <a:rPr lang="en-US" sz="1600" dirty="0" smtClean="0"/>
              <a:t>Radare2 has a bespoke disassembler for this. </a:t>
            </a:r>
          </a:p>
          <a:p>
            <a:endParaRPr lang="en-US" sz="1600" dirty="0"/>
          </a:p>
        </p:txBody>
      </p:sp>
      <p:sp>
        <p:nvSpPr>
          <p:cNvPr id="3" name="Title 2"/>
          <p:cNvSpPr>
            <a:spLocks noGrp="1"/>
          </p:cNvSpPr>
          <p:nvPr>
            <p:ph type="title"/>
          </p:nvPr>
        </p:nvSpPr>
        <p:spPr/>
        <p:txBody>
          <a:bodyPr>
            <a:normAutofit fontScale="90000"/>
          </a:bodyPr>
          <a:lstStyle/>
          <a:p>
            <a:r>
              <a:rPr lang="en-US" dirty="0" smtClean="0"/>
              <a:t>The Current State of AVR Disassembler </a:t>
            </a:r>
            <a:r>
              <a:rPr lang="en-US" dirty="0" err="1" smtClean="0"/>
              <a:t>Framworks</a:t>
            </a:r>
            <a:r>
              <a:rPr lang="en-US" dirty="0" smtClean="0"/>
              <a:t> </a:t>
            </a:r>
            <a:endParaRPr lang="en-US" dirty="0"/>
          </a:p>
        </p:txBody>
      </p:sp>
    </p:spTree>
    <p:extLst>
      <p:ext uri="{BB962C8B-B14F-4D97-AF65-F5344CB8AC3E}">
        <p14:creationId xmlns:p14="http://schemas.microsoft.com/office/powerpoint/2010/main" val="176463812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1600" dirty="0" smtClean="0"/>
              <a:t>Arguably the least useful. </a:t>
            </a:r>
          </a:p>
          <a:p>
            <a:r>
              <a:rPr lang="en-US" sz="1600" dirty="0" smtClean="0"/>
              <a:t>On the other hand traditional “return oriented programming” is odd on SPARC due to the fact that RETL is a synthetic instruction </a:t>
            </a:r>
          </a:p>
          <a:p>
            <a:pPr lvl="1"/>
            <a:r>
              <a:rPr lang="en-US" sz="1200" dirty="0" smtClean="0"/>
              <a:t>Nonetheless, due to the behavior of SPARC compilers, you are unlikely to have enough gadgets anyway. </a:t>
            </a:r>
          </a:p>
          <a:p>
            <a:pPr lvl="1"/>
            <a:r>
              <a:rPr lang="en-US" sz="1200" dirty="0" smtClean="0"/>
              <a:t>It appears many binaries use unconditional JMPS infrequently, and with only one register at that. I.E “JMP %g4” may be the only command that’s ever used. </a:t>
            </a:r>
          </a:p>
          <a:p>
            <a:r>
              <a:rPr lang="en-US" sz="1600" dirty="0" smtClean="0"/>
              <a:t>SPARC, so JOP is really the only way to go. </a:t>
            </a:r>
          </a:p>
          <a:p>
            <a:r>
              <a:rPr lang="en-US" sz="1600" dirty="0" smtClean="0"/>
              <a:t>But hey why not? </a:t>
            </a:r>
          </a:p>
          <a:p>
            <a:r>
              <a:rPr lang="en-US" sz="1600" dirty="0" smtClean="0"/>
              <a:t>Added same functionality present in </a:t>
            </a:r>
            <a:r>
              <a:rPr lang="en-US" sz="1600" dirty="0" err="1" smtClean="0"/>
              <a:t>Ropper</a:t>
            </a:r>
            <a:r>
              <a:rPr lang="en-US" sz="1600" dirty="0" smtClean="0"/>
              <a:t>/</a:t>
            </a:r>
            <a:r>
              <a:rPr lang="en-US" sz="1600" dirty="0" err="1" smtClean="0"/>
              <a:t>Ropgadget</a:t>
            </a:r>
            <a:endParaRPr lang="en-US" sz="1600" dirty="0" smtClean="0"/>
          </a:p>
          <a:p>
            <a:pPr lvl="1"/>
            <a:r>
              <a:rPr lang="en-US" sz="1200" dirty="0" smtClean="0"/>
              <a:t>Added support for JUMPL</a:t>
            </a:r>
          </a:p>
          <a:p>
            <a:pPr lvl="1"/>
            <a:r>
              <a:rPr lang="en-US" sz="1200" dirty="0" smtClean="0"/>
              <a:t>CALL is not useful for JOP here because it only takes hardcoded addressed, not registers.</a:t>
            </a:r>
          </a:p>
          <a:p>
            <a:pPr lvl="1"/>
            <a:r>
              <a:rPr lang="en-US" sz="1200" dirty="0" smtClean="0"/>
              <a:t>Didn’t have time to parse out all the SPARC flavors. </a:t>
            </a:r>
          </a:p>
          <a:p>
            <a:pPr lvl="1"/>
            <a:r>
              <a:rPr lang="en-US" sz="1200" dirty="0" smtClean="0"/>
              <a:t>Capstone doesn’t have an option for this </a:t>
            </a:r>
          </a:p>
          <a:p>
            <a:r>
              <a:rPr lang="en-US" sz="1600" dirty="0" smtClean="0"/>
              <a:t>A matter of figuring out the encodings </a:t>
            </a:r>
          </a:p>
          <a:p>
            <a:pPr lvl="1"/>
            <a:r>
              <a:rPr lang="en-US" sz="1200" dirty="0" smtClean="0"/>
              <a:t>81C0/1[REG] essentially</a:t>
            </a:r>
          </a:p>
          <a:p>
            <a:pPr lvl="1"/>
            <a:r>
              <a:rPr lang="en-US" sz="1200" dirty="0" smtClean="0"/>
              <a:t>Actually a good bit more complicated, but this </a:t>
            </a:r>
            <a:r>
              <a:rPr lang="en-US" sz="1200" dirty="0" err="1" smtClean="0"/>
              <a:t>kinda</a:t>
            </a:r>
            <a:r>
              <a:rPr lang="en-US" sz="1200" dirty="0" smtClean="0"/>
              <a:t> works. </a:t>
            </a:r>
          </a:p>
          <a:p>
            <a:pPr lvl="1"/>
            <a:endParaRPr lang="en-US" sz="1200" dirty="0" smtClean="0"/>
          </a:p>
          <a:p>
            <a:r>
              <a:rPr lang="en-US" sz="1600" dirty="0" smtClean="0"/>
              <a:t>Tested against the LLVM frontend binaries for SPARC </a:t>
            </a:r>
          </a:p>
          <a:p>
            <a:endParaRPr lang="en-US" sz="1600" dirty="0"/>
          </a:p>
        </p:txBody>
      </p:sp>
      <p:sp>
        <p:nvSpPr>
          <p:cNvPr id="3" name="Title 2"/>
          <p:cNvSpPr>
            <a:spLocks noGrp="1"/>
          </p:cNvSpPr>
          <p:nvPr>
            <p:ph type="title"/>
          </p:nvPr>
        </p:nvSpPr>
        <p:spPr/>
        <p:txBody>
          <a:bodyPr/>
          <a:lstStyle/>
          <a:p>
            <a:r>
              <a:rPr lang="en-US" dirty="0" smtClean="0"/>
              <a:t>How about </a:t>
            </a:r>
            <a:r>
              <a:rPr lang="en-US" dirty="0" err="1" smtClean="0"/>
              <a:t>Sparc</a:t>
            </a:r>
            <a:r>
              <a:rPr lang="en-US" dirty="0" smtClean="0"/>
              <a:t>?	</a:t>
            </a:r>
            <a:endParaRPr lang="en-US" dirty="0"/>
          </a:p>
        </p:txBody>
      </p:sp>
    </p:spTree>
    <p:extLst>
      <p:ext uri="{BB962C8B-B14F-4D97-AF65-F5344CB8AC3E}">
        <p14:creationId xmlns:p14="http://schemas.microsoft.com/office/powerpoint/2010/main" val="217937993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447800"/>
            <a:ext cx="8229600" cy="3439235"/>
          </a:xfrm>
        </p:spPr>
      </p:pic>
      <p:sp>
        <p:nvSpPr>
          <p:cNvPr id="3" name="Title 2"/>
          <p:cNvSpPr>
            <a:spLocks noGrp="1"/>
          </p:cNvSpPr>
          <p:nvPr>
            <p:ph type="title"/>
          </p:nvPr>
        </p:nvSpPr>
        <p:spPr/>
        <p:txBody>
          <a:bodyPr/>
          <a:lstStyle/>
          <a:p>
            <a:r>
              <a:rPr lang="en-US" dirty="0" err="1" smtClean="0"/>
              <a:t>Sparc</a:t>
            </a:r>
            <a:r>
              <a:rPr lang="en-US" dirty="0" smtClean="0"/>
              <a:t> Encoding Example </a:t>
            </a:r>
            <a:endParaRPr lang="en-US" dirty="0"/>
          </a:p>
        </p:txBody>
      </p:sp>
      <p:sp>
        <p:nvSpPr>
          <p:cNvPr id="6" name="TextBox 5"/>
          <p:cNvSpPr txBox="1"/>
          <p:nvPr/>
        </p:nvSpPr>
        <p:spPr>
          <a:xfrm>
            <a:off x="2895600" y="5334000"/>
            <a:ext cx="3229445" cy="369332"/>
          </a:xfrm>
          <a:prstGeom prst="rect">
            <a:avLst/>
          </a:prstGeom>
          <a:noFill/>
        </p:spPr>
        <p:txBody>
          <a:bodyPr wrap="none" rtlCol="0">
            <a:spAutoFit/>
          </a:bodyPr>
          <a:lstStyle/>
          <a:p>
            <a:r>
              <a:rPr lang="en-US" dirty="0" smtClean="0"/>
              <a:t>Sparc9 architecture Manual </a:t>
            </a:r>
            <a:endParaRPr lang="en-US" dirty="0"/>
          </a:p>
        </p:txBody>
      </p:sp>
    </p:spTree>
    <p:extLst>
      <p:ext uri="{BB962C8B-B14F-4D97-AF65-F5344CB8AC3E}">
        <p14:creationId xmlns:p14="http://schemas.microsoft.com/office/powerpoint/2010/main" val="354636407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dirty="0" smtClean="0"/>
              <a:t>We found some points of improvement in common JMP tools </a:t>
            </a:r>
          </a:p>
          <a:p>
            <a:pPr lvl="1"/>
            <a:r>
              <a:rPr lang="en-US" sz="1200" dirty="0" smtClean="0"/>
              <a:t>Architecture support</a:t>
            </a:r>
          </a:p>
          <a:p>
            <a:pPr lvl="1"/>
            <a:r>
              <a:rPr lang="en-US" sz="1200" dirty="0" smtClean="0"/>
              <a:t>Included </a:t>
            </a:r>
            <a:r>
              <a:rPr lang="en-US" sz="1200" dirty="0" err="1" smtClean="0"/>
              <a:t>Opcodes</a:t>
            </a:r>
            <a:r>
              <a:rPr lang="en-US" sz="1200" dirty="0" smtClean="0"/>
              <a:t> </a:t>
            </a:r>
          </a:p>
          <a:p>
            <a:pPr lvl="1"/>
            <a:r>
              <a:rPr lang="en-US" sz="1200" dirty="0" smtClean="0"/>
              <a:t>Gadget identification </a:t>
            </a:r>
          </a:p>
          <a:p>
            <a:pPr lvl="1"/>
            <a:r>
              <a:rPr lang="en-US" sz="1200" dirty="0" smtClean="0"/>
              <a:t>Gadget Composition </a:t>
            </a:r>
          </a:p>
          <a:p>
            <a:r>
              <a:rPr lang="en-US" sz="1600" dirty="0" smtClean="0"/>
              <a:t>We added some architecture support</a:t>
            </a:r>
          </a:p>
          <a:p>
            <a:pPr lvl="1"/>
            <a:r>
              <a:rPr lang="en-US" sz="1200" dirty="0" err="1" smtClean="0"/>
              <a:t>Sparc</a:t>
            </a:r>
            <a:endParaRPr lang="en-US" sz="1200" dirty="0" smtClean="0"/>
          </a:p>
          <a:p>
            <a:pPr lvl="1"/>
            <a:r>
              <a:rPr lang="en-US" sz="1200" dirty="0" smtClean="0"/>
              <a:t>z\OS </a:t>
            </a:r>
          </a:p>
          <a:p>
            <a:pPr lvl="1"/>
            <a:r>
              <a:rPr lang="en-US" sz="1200" dirty="0" smtClean="0"/>
              <a:t>AVR </a:t>
            </a:r>
          </a:p>
          <a:p>
            <a:r>
              <a:rPr lang="en-US" sz="1600" dirty="0" smtClean="0"/>
              <a:t>We started work on a tool to help exploit developers create JMP oriented programming exploits more easily. </a:t>
            </a:r>
            <a:endParaRPr lang="en-US" sz="1600" dirty="0"/>
          </a:p>
        </p:txBody>
      </p:sp>
      <p:sp>
        <p:nvSpPr>
          <p:cNvPr id="3" name="Title 2"/>
          <p:cNvSpPr>
            <a:spLocks noGrp="1"/>
          </p:cNvSpPr>
          <p:nvPr>
            <p:ph type="title"/>
          </p:nvPr>
        </p:nvSpPr>
        <p:spPr/>
        <p:txBody>
          <a:bodyPr/>
          <a:lstStyle/>
          <a:p>
            <a:r>
              <a:rPr lang="en-US" dirty="0" smtClean="0"/>
              <a:t>Overview</a:t>
            </a:r>
            <a:endParaRPr lang="en-US" dirty="0"/>
          </a:p>
        </p:txBody>
      </p:sp>
    </p:spTree>
    <p:extLst>
      <p:ext uri="{BB962C8B-B14F-4D97-AF65-F5344CB8AC3E}">
        <p14:creationId xmlns:p14="http://schemas.microsoft.com/office/powerpoint/2010/main" val="307145033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dirty="0" smtClean="0"/>
              <a:t>More architectures</a:t>
            </a:r>
          </a:p>
          <a:p>
            <a:r>
              <a:rPr lang="en-US" sz="1600" dirty="0" smtClean="0"/>
              <a:t>Integrating </a:t>
            </a:r>
            <a:r>
              <a:rPr lang="en-US" sz="1600" dirty="0" err="1" smtClean="0"/>
              <a:t>Concolic</a:t>
            </a:r>
            <a:r>
              <a:rPr lang="en-US" sz="1600" dirty="0" smtClean="0"/>
              <a:t> execution techniques </a:t>
            </a:r>
          </a:p>
          <a:p>
            <a:r>
              <a:rPr lang="en-US" sz="1600" dirty="0" smtClean="0"/>
              <a:t>More “known” payloads for non-</a:t>
            </a:r>
            <a:r>
              <a:rPr lang="en-US" sz="1600" dirty="0" err="1" smtClean="0"/>
              <a:t>aslr</a:t>
            </a:r>
            <a:r>
              <a:rPr lang="en-US" sz="1600" dirty="0" smtClean="0"/>
              <a:t> libraries </a:t>
            </a:r>
          </a:p>
          <a:p>
            <a:r>
              <a:rPr lang="en-US" sz="1600" dirty="0" smtClean="0"/>
              <a:t>Better support for Kernel JOP </a:t>
            </a:r>
          </a:p>
          <a:p>
            <a:r>
              <a:rPr lang="en-US" sz="1600" dirty="0" smtClean="0"/>
              <a:t>Tools with more expressive control of the JMP gadget “data structure” </a:t>
            </a:r>
            <a:endParaRPr lang="en-US" sz="1600" dirty="0"/>
          </a:p>
        </p:txBody>
      </p:sp>
      <p:sp>
        <p:nvSpPr>
          <p:cNvPr id="3" name="Title 2"/>
          <p:cNvSpPr>
            <a:spLocks noGrp="1"/>
          </p:cNvSpPr>
          <p:nvPr>
            <p:ph type="title"/>
          </p:nvPr>
        </p:nvSpPr>
        <p:spPr/>
        <p:txBody>
          <a:bodyPr/>
          <a:lstStyle/>
          <a:p>
            <a:r>
              <a:rPr lang="en-US" dirty="0" smtClean="0"/>
              <a:t>Ideas for the Future</a:t>
            </a:r>
            <a:endParaRPr lang="en-US" dirty="0"/>
          </a:p>
        </p:txBody>
      </p:sp>
    </p:spTree>
    <p:extLst>
      <p:ext uri="{BB962C8B-B14F-4D97-AF65-F5344CB8AC3E}">
        <p14:creationId xmlns:p14="http://schemas.microsoft.com/office/powerpoint/2010/main" val="9943435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724400" cy="4525963"/>
          </a:xfrm>
        </p:spPr>
        <p:txBody>
          <a:bodyPr>
            <a:normAutofit/>
          </a:bodyPr>
          <a:lstStyle/>
          <a:p>
            <a:r>
              <a:rPr lang="en-US" sz="1600" dirty="0" smtClean="0"/>
              <a:t>Jump Oriented Programming allows for exploits which are not strictly dependent on control of the stack. </a:t>
            </a:r>
          </a:p>
          <a:p>
            <a:r>
              <a:rPr lang="en-US" sz="1600" dirty="0" smtClean="0"/>
              <a:t>Instead, a dispatch gadget exists which can jump to a table of instructions ending in “JMP” </a:t>
            </a:r>
          </a:p>
          <a:p>
            <a:r>
              <a:rPr lang="en-US" sz="1600" dirty="0" smtClean="0"/>
              <a:t>Because we are repeatedly </a:t>
            </a:r>
            <a:r>
              <a:rPr lang="en-US" sz="1600" dirty="0" err="1" smtClean="0"/>
              <a:t>JMPing</a:t>
            </a:r>
            <a:r>
              <a:rPr lang="en-US" sz="1600" dirty="0" smtClean="0"/>
              <a:t> back into our dispatch gadget instead of returning to the stack, stack control is no longer a necessity, besides the code it will require to initially JMP into the dispatch table. </a:t>
            </a:r>
          </a:p>
          <a:p>
            <a:r>
              <a:rPr lang="en-US" sz="1600" dirty="0" smtClean="0"/>
              <a:t>This means if we strike out with ROP, we may have a large number of JMP payloads to work with</a:t>
            </a:r>
          </a:p>
          <a:p>
            <a:r>
              <a:rPr lang="en-US" sz="1600" dirty="0" smtClean="0"/>
              <a:t>This also opens up new places to look for gadgets. </a:t>
            </a:r>
            <a:endParaRPr lang="en-US" sz="1600" dirty="0"/>
          </a:p>
        </p:txBody>
      </p:sp>
      <p:sp>
        <p:nvSpPr>
          <p:cNvPr id="3" name="Title 2"/>
          <p:cNvSpPr>
            <a:spLocks noGrp="1"/>
          </p:cNvSpPr>
          <p:nvPr>
            <p:ph type="title"/>
          </p:nvPr>
        </p:nvSpPr>
        <p:spPr/>
        <p:txBody>
          <a:bodyPr/>
          <a:lstStyle/>
          <a:p>
            <a:r>
              <a:rPr lang="en-US" dirty="0" smtClean="0"/>
              <a:t>JOP</a:t>
            </a:r>
            <a:endParaRPr lang="en-US" dirty="0"/>
          </a:p>
        </p:txBody>
      </p:sp>
    </p:spTree>
    <p:extLst>
      <p:ext uri="{BB962C8B-B14F-4D97-AF65-F5344CB8AC3E}">
        <p14:creationId xmlns:p14="http://schemas.microsoft.com/office/powerpoint/2010/main" val="196445937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dirty="0" smtClean="0"/>
              <a:t>We don’t always have stack control. </a:t>
            </a:r>
          </a:p>
          <a:p>
            <a:r>
              <a:rPr lang="en-US" sz="1600" dirty="0" smtClean="0"/>
              <a:t>Stack based exploits are in the sights of exploit mitigation systems. </a:t>
            </a:r>
          </a:p>
          <a:p>
            <a:pPr lvl="1"/>
            <a:r>
              <a:rPr lang="en-US" sz="1200" dirty="0" smtClean="0"/>
              <a:t>Intel Shadow Stack </a:t>
            </a:r>
          </a:p>
          <a:p>
            <a:r>
              <a:rPr lang="en-US" sz="1600" dirty="0" smtClean="0"/>
              <a:t>Stack pivots are hard to find, and limit the effectiveness of stack based exploits. </a:t>
            </a:r>
          </a:p>
          <a:p>
            <a:r>
              <a:rPr lang="en-US" sz="1600" dirty="0" smtClean="0"/>
              <a:t>Stack pivots are dangerous in Kernel space </a:t>
            </a:r>
          </a:p>
          <a:p>
            <a:r>
              <a:rPr lang="en-US" sz="1600" dirty="0" smtClean="0"/>
              <a:t>Protections like SMAP/PAN and other stack protections make the stack unattractive on some platforms </a:t>
            </a:r>
          </a:p>
          <a:p>
            <a:r>
              <a:rPr lang="en-US" sz="1600" dirty="0" smtClean="0"/>
              <a:t>Stack canaries are a pain </a:t>
            </a:r>
          </a:p>
          <a:p>
            <a:r>
              <a:rPr lang="en-US" sz="1600" dirty="0" smtClean="0"/>
              <a:t>It is often more convenient to use other registers than the SP as our </a:t>
            </a:r>
            <a:r>
              <a:rPr lang="en-US" sz="1600" dirty="0" err="1" smtClean="0"/>
              <a:t>shellcode</a:t>
            </a:r>
            <a:r>
              <a:rPr lang="en-US" sz="1600" dirty="0" smtClean="0"/>
              <a:t> PC </a:t>
            </a:r>
          </a:p>
          <a:p>
            <a:r>
              <a:rPr lang="en-US" sz="1600" dirty="0" smtClean="0"/>
              <a:t>JOP opens up the way for interesting and unusual </a:t>
            </a:r>
            <a:r>
              <a:rPr lang="en-US" sz="1600" dirty="0" err="1" smtClean="0"/>
              <a:t>shellcode</a:t>
            </a:r>
            <a:r>
              <a:rPr lang="en-US" sz="1600" dirty="0" smtClean="0"/>
              <a:t> patterns. </a:t>
            </a:r>
            <a:endParaRPr lang="en-US" sz="1600" dirty="0"/>
          </a:p>
        </p:txBody>
      </p:sp>
      <p:sp>
        <p:nvSpPr>
          <p:cNvPr id="3" name="Title 2"/>
          <p:cNvSpPr>
            <a:spLocks noGrp="1"/>
          </p:cNvSpPr>
          <p:nvPr>
            <p:ph type="title"/>
          </p:nvPr>
        </p:nvSpPr>
        <p:spPr/>
        <p:txBody>
          <a:bodyPr/>
          <a:lstStyle/>
          <a:p>
            <a:r>
              <a:rPr lang="en-US" dirty="0" smtClean="0"/>
              <a:t>Why JOP? </a:t>
            </a:r>
            <a:endParaRPr lang="en-US" dirty="0"/>
          </a:p>
        </p:txBody>
      </p:sp>
    </p:spTree>
    <p:extLst>
      <p:ext uri="{BB962C8B-B14F-4D97-AF65-F5344CB8AC3E}">
        <p14:creationId xmlns:p14="http://schemas.microsoft.com/office/powerpoint/2010/main" val="7607955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7-05-11 at 1.25.10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4312" t="-4342" r="-7111" b="2026"/>
          <a:stretch/>
        </p:blipFill>
        <p:spPr>
          <a:xfrm>
            <a:off x="34365" y="685800"/>
            <a:ext cx="9753600" cy="4525963"/>
          </a:xfrm>
        </p:spPr>
      </p:pic>
      <p:sp>
        <p:nvSpPr>
          <p:cNvPr id="3" name="Title 2"/>
          <p:cNvSpPr>
            <a:spLocks noGrp="1"/>
          </p:cNvSpPr>
          <p:nvPr>
            <p:ph type="title"/>
          </p:nvPr>
        </p:nvSpPr>
        <p:spPr/>
        <p:txBody>
          <a:bodyPr/>
          <a:lstStyle/>
          <a:p>
            <a:r>
              <a:rPr lang="en-US" dirty="0" smtClean="0"/>
              <a:t>In Depth Explanation</a:t>
            </a:r>
            <a:endParaRPr lang="en-US" dirty="0"/>
          </a:p>
        </p:txBody>
      </p:sp>
      <p:sp>
        <p:nvSpPr>
          <p:cNvPr id="6" name="TextBox 5"/>
          <p:cNvSpPr txBox="1"/>
          <p:nvPr/>
        </p:nvSpPr>
        <p:spPr>
          <a:xfrm>
            <a:off x="2819400" y="5257800"/>
            <a:ext cx="3333376" cy="646331"/>
          </a:xfrm>
          <a:prstGeom prst="rect">
            <a:avLst/>
          </a:prstGeom>
          <a:noFill/>
        </p:spPr>
        <p:txBody>
          <a:bodyPr wrap="square" rtlCol="0">
            <a:spAutoFit/>
          </a:bodyPr>
          <a:lstStyle/>
          <a:p>
            <a:r>
              <a:rPr lang="en-US" dirty="0" smtClean="0"/>
              <a:t>Graphic </a:t>
            </a:r>
            <a:r>
              <a:rPr lang="en-US" dirty="0" err="1" smtClean="0"/>
              <a:t>Bletsch</a:t>
            </a:r>
            <a:r>
              <a:rPr lang="en-US" dirty="0" smtClean="0"/>
              <a:t>, Jiang, </a:t>
            </a:r>
            <a:r>
              <a:rPr lang="en-US" dirty="0" err="1" smtClean="0"/>
              <a:t>Freech</a:t>
            </a:r>
            <a:r>
              <a:rPr lang="en-US" dirty="0" smtClean="0"/>
              <a:t> et all </a:t>
            </a:r>
            <a:endParaRPr lang="en-US" dirty="0"/>
          </a:p>
        </p:txBody>
      </p:sp>
    </p:spTree>
    <p:extLst>
      <p:ext uri="{BB962C8B-B14F-4D97-AF65-F5344CB8AC3E}">
        <p14:creationId xmlns:p14="http://schemas.microsoft.com/office/powerpoint/2010/main" val="263200712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dirty="0" smtClean="0"/>
              <a:t>Provides control flow </a:t>
            </a:r>
          </a:p>
          <a:p>
            <a:r>
              <a:rPr lang="en-US" sz="1600" dirty="0" smtClean="0"/>
              <a:t>Main requirement is to “iterate” the program counter for the </a:t>
            </a:r>
            <a:r>
              <a:rPr lang="en-US" sz="1600" dirty="0" err="1" smtClean="0"/>
              <a:t>shellcode</a:t>
            </a:r>
            <a:r>
              <a:rPr lang="en-US" sz="1600" dirty="0" smtClean="0"/>
              <a:t>, </a:t>
            </a:r>
            <a:r>
              <a:rPr lang="en-US" sz="1600" dirty="0" err="1" smtClean="0"/>
              <a:t>i.e</a:t>
            </a:r>
            <a:r>
              <a:rPr lang="en-US" sz="1600" dirty="0" smtClean="0"/>
              <a:t> add </a:t>
            </a:r>
            <a:r>
              <a:rPr lang="en-US" sz="1600" dirty="0" err="1" smtClean="0"/>
              <a:t>edx</a:t>
            </a:r>
            <a:r>
              <a:rPr lang="en-US" sz="1600" dirty="0" smtClean="0"/>
              <a:t>, 4 JMP [</a:t>
            </a:r>
            <a:r>
              <a:rPr lang="en-US" sz="1600" dirty="0" err="1" smtClean="0"/>
              <a:t>edx</a:t>
            </a:r>
            <a:r>
              <a:rPr lang="en-US" sz="1600" dirty="0" smtClean="0"/>
              <a:t>]</a:t>
            </a:r>
          </a:p>
          <a:p>
            <a:r>
              <a:rPr lang="en-US" sz="1600" dirty="0" smtClean="0"/>
              <a:t>The choice of the dispatch table constrains the choice of gadgets from here on out. Gadgets must be able to somehow return to the dispatcher gadget. </a:t>
            </a:r>
          </a:p>
          <a:p>
            <a:r>
              <a:rPr lang="en-US" sz="1600" dirty="0" smtClean="0"/>
              <a:t>This means that each potential gadget type must be chosen within the context of the dispatcher gadget. </a:t>
            </a:r>
          </a:p>
          <a:p>
            <a:r>
              <a:rPr lang="en-US" sz="1600" dirty="0" smtClean="0"/>
              <a:t>Usually this means controlling the value of a register which has to hold and continue holding the address of the dispatch table. </a:t>
            </a:r>
          </a:p>
          <a:p>
            <a:r>
              <a:rPr lang="en-US" sz="1600" dirty="0" smtClean="0"/>
              <a:t>Selected gadgets cannot corrupt the register holding the location of the dispatch table, or must somehow account for this corruption. </a:t>
            </a:r>
          </a:p>
          <a:p>
            <a:r>
              <a:rPr lang="en-US" sz="1600" dirty="0" smtClean="0"/>
              <a:t>These complexities are usually left for the exploit developer to handle. </a:t>
            </a:r>
          </a:p>
          <a:p>
            <a:endParaRPr lang="en-US" sz="1600" dirty="0"/>
          </a:p>
        </p:txBody>
      </p:sp>
      <p:sp>
        <p:nvSpPr>
          <p:cNvPr id="3" name="Title 2"/>
          <p:cNvSpPr>
            <a:spLocks noGrp="1"/>
          </p:cNvSpPr>
          <p:nvPr>
            <p:ph type="title"/>
          </p:nvPr>
        </p:nvSpPr>
        <p:spPr/>
        <p:txBody>
          <a:bodyPr/>
          <a:lstStyle/>
          <a:p>
            <a:r>
              <a:rPr lang="en-US" dirty="0" smtClean="0"/>
              <a:t>Dispatcher</a:t>
            </a:r>
            <a:endParaRPr lang="en-US" dirty="0"/>
          </a:p>
        </p:txBody>
      </p:sp>
    </p:spTree>
    <p:extLst>
      <p:ext uri="{BB962C8B-B14F-4D97-AF65-F5344CB8AC3E}">
        <p14:creationId xmlns:p14="http://schemas.microsoft.com/office/powerpoint/2010/main" val="275224000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DS Presentation Template Blu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GDS Presentation Template Blue Theme.potx</Template>
  <TotalTime>24878</TotalTime>
  <Words>3415</Words>
  <Application>Microsoft Macintosh PowerPoint</Application>
  <PresentationFormat>On-screen Show (4:3)</PresentationFormat>
  <Paragraphs>311</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GDS Presentation Template Blue Theme</vt:lpstr>
      <vt:lpstr>Jumping the Fence:  Improving Jump Oriented Programming Tools </vt:lpstr>
      <vt:lpstr>Who am I? </vt:lpstr>
      <vt:lpstr>What is JOP?</vt:lpstr>
      <vt:lpstr>What are we here to talk about?</vt:lpstr>
      <vt:lpstr>Explaining Return Oriented Programming</vt:lpstr>
      <vt:lpstr>JOP</vt:lpstr>
      <vt:lpstr>Why JOP? </vt:lpstr>
      <vt:lpstr>In Depth Explanation</vt:lpstr>
      <vt:lpstr>Dispatcher</vt:lpstr>
      <vt:lpstr>Dispatch Gadgets Continued</vt:lpstr>
      <vt:lpstr>Functional Gadgets </vt:lpstr>
      <vt:lpstr>Basic Gadget Flavors</vt:lpstr>
      <vt:lpstr>Current Tools</vt:lpstr>
      <vt:lpstr>Issues to Consider: Basic Support</vt:lpstr>
      <vt:lpstr>Issues to Consider: Architecture Support</vt:lpstr>
      <vt:lpstr>Architecture Support in Popular ROP Gadget Tools</vt:lpstr>
      <vt:lpstr>Radare</vt:lpstr>
      <vt:lpstr>Actual Functionality Provided </vt:lpstr>
      <vt:lpstr>Ropper</vt:lpstr>
      <vt:lpstr>Ropper Cont.</vt:lpstr>
      <vt:lpstr>Ropper Cont</vt:lpstr>
      <vt:lpstr>Ropper Cont</vt:lpstr>
      <vt:lpstr>Ropgadget</vt:lpstr>
      <vt:lpstr>ROPGadget</vt:lpstr>
      <vt:lpstr>Mona.py</vt:lpstr>
      <vt:lpstr>Mona.py</vt:lpstr>
      <vt:lpstr>General Issues</vt:lpstr>
      <vt:lpstr>Improving Basic Gadget Search</vt:lpstr>
      <vt:lpstr>Gadget Search Improvements - Ropper</vt:lpstr>
      <vt:lpstr>Gadget Search Improvements – Rop Gadget</vt:lpstr>
      <vt:lpstr>Gadget Search – Mona.py </vt:lpstr>
      <vt:lpstr>Improving Gadget Comprehension</vt:lpstr>
      <vt:lpstr>Gadget Comprehension Strategies </vt:lpstr>
      <vt:lpstr>Related: Considering Conditional Jumps</vt:lpstr>
      <vt:lpstr>More Issues with Using Conditional Jumps</vt:lpstr>
      <vt:lpstr>Example</vt:lpstr>
      <vt:lpstr>Consequences/Workarounds</vt:lpstr>
      <vt:lpstr>Unidiff Output </vt:lpstr>
      <vt:lpstr>Classifying Gadgets with the VM</vt:lpstr>
      <vt:lpstr>Gadget Comprehension Example with Unicorn VM </vt:lpstr>
      <vt:lpstr>Table Traversal </vt:lpstr>
      <vt:lpstr>Unidiff Finds It</vt:lpstr>
      <vt:lpstr>Functional Gadgets</vt:lpstr>
      <vt:lpstr>Unidiff Finds It</vt:lpstr>
      <vt:lpstr>Approaches to Gadget Composition</vt:lpstr>
      <vt:lpstr>Corelan’s ROP Algorithm from Mona.py</vt:lpstr>
      <vt:lpstr>Mona.py </vt:lpstr>
      <vt:lpstr>Technique: SMT Solver and Emulator</vt:lpstr>
      <vt:lpstr>Architectures to Consider / Adding</vt:lpstr>
      <vt:lpstr>ARM Support</vt:lpstr>
      <vt:lpstr>Adding New Architecture Support: AVR</vt:lpstr>
      <vt:lpstr>The Current State of AVR Disassembler Framworks </vt:lpstr>
      <vt:lpstr>How about Sparc? </vt:lpstr>
      <vt:lpstr>Sparc Encoding Example </vt:lpstr>
      <vt:lpstr>Overview</vt:lpstr>
      <vt:lpstr>Ideas for the Future</vt:lpstr>
    </vt:vector>
  </TitlesOfParts>
  <Company>GDS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Holyfield</dc:creator>
  <cp:lastModifiedBy>John Dunlap</cp:lastModifiedBy>
  <cp:revision>318</cp:revision>
  <dcterms:created xsi:type="dcterms:W3CDTF">2010-11-09T16:16:23Z</dcterms:created>
  <dcterms:modified xsi:type="dcterms:W3CDTF">2017-10-18T05:28:21Z</dcterms:modified>
</cp:coreProperties>
</file>